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 id="214748369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Lst>
  <p:sldSz cy="5143500" cx="9144000"/>
  <p:notesSz cx="6858000" cy="9144000"/>
  <p:embeddedFontLst>
    <p:embeddedFont>
      <p:font typeface="Roboto"/>
      <p:regular r:id="rId85"/>
      <p:bold r:id="rId86"/>
      <p:italic r:id="rId87"/>
      <p:boldItalic r:id="rId88"/>
    </p:embeddedFont>
    <p:embeddedFont>
      <p:font typeface="Franklin Gothic"/>
      <p:bold r:id="rId89"/>
    </p:embeddedFont>
    <p:embeddedFont>
      <p:font typeface="Montserrat"/>
      <p:regular r:id="rId90"/>
      <p:bold r:id="rId91"/>
      <p:italic r:id="rId92"/>
      <p:boldItalic r:id="rId93"/>
    </p:embeddedFont>
    <p:embeddedFont>
      <p:font typeface="Montserrat ExtraBold"/>
      <p:bold r:id="rId94"/>
      <p:boldItalic r:id="rId95"/>
    </p:embeddedFont>
    <p:embeddedFont>
      <p:font typeface="Gill Sans"/>
      <p:regular r:id="rId96"/>
      <p:bold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2DFBF2-A305-45AB-877A-4E5535D06A68}">
  <a:tblStyle styleId="{2C2DFBF2-A305-45AB-877A-4E5535D06A68}" styleName="Table_0">
    <a:wholeTbl>
      <a:tcTxStyle b="off" i="off">
        <a:font>
          <a:latin typeface="Arial"/>
          <a:ea typeface="Arial"/>
          <a:cs typeface="Arial"/>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chemeClr val="accent3"/>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3">
              <a:alpha val="40000"/>
            </a:schemeClr>
          </a:solidFill>
        </a:fill>
      </a:tcStyle>
    </a:band1H>
    <a:band2H>
      <a:tcTxStyle b="off" i="off"/>
    </a:band2H>
    <a:band1V>
      <a:tcTxStyle b="off" i="off"/>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fill>
          <a:solidFill>
            <a:schemeClr val="accent3">
              <a:alpha val="40000"/>
            </a:schemeClr>
          </a:solidFill>
        </a:fill>
      </a:tcStyle>
    </a:band1V>
    <a:band2V>
      <a:tcTxStyle b="off" i="off"/>
    </a:band2V>
    <a:la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Arial"/>
          <a:ea typeface="Arial"/>
          <a:cs typeface="Arial"/>
        </a:font>
        <a:schemeClr val="lt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MontserratExtraBold-boldItalic.fntdata"/><Relationship Id="rId94" Type="http://schemas.openxmlformats.org/officeDocument/2006/relationships/font" Target="fonts/MontserratExtraBold-bold.fntdata"/><Relationship Id="rId97" Type="http://schemas.openxmlformats.org/officeDocument/2006/relationships/font" Target="fonts/GillSans-bold.fntdata"/><Relationship Id="rId96" Type="http://schemas.openxmlformats.org/officeDocument/2006/relationships/font" Target="fonts/GillSans-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Roboto-bold.fntdata"/><Relationship Id="rId85" Type="http://schemas.openxmlformats.org/officeDocument/2006/relationships/font" Target="fonts/Roboto-regular.fntdata"/><Relationship Id="rId88" Type="http://schemas.openxmlformats.org/officeDocument/2006/relationships/font" Target="fonts/Roboto-boldItalic.fntdata"/><Relationship Id="rId87" Type="http://schemas.openxmlformats.org/officeDocument/2006/relationships/font" Target="fonts/Roboto-italic.fntdata"/><Relationship Id="rId89" Type="http://schemas.openxmlformats.org/officeDocument/2006/relationships/font" Target="fonts/FranklinGothic-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ydR2I5S2v3c"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ydR2I5S2v3c"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Top row (1 Truelab Uno + 1 Trueprep) can be transported in a suitcase, making it easier to transport into communities.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1" lang="en-US"/>
              <a:t>Share with participants:</a:t>
            </a:r>
            <a:endParaRPr/>
          </a:p>
          <a:p>
            <a:pPr indent="-298450" lvl="0" marL="457200" rtl="0" algn="l">
              <a:lnSpc>
                <a:spcPct val="100000"/>
              </a:lnSpc>
              <a:spcBef>
                <a:spcPts val="0"/>
              </a:spcBef>
              <a:spcAft>
                <a:spcPts val="0"/>
              </a:spcAft>
              <a:buSzPts val="1100"/>
              <a:buChar char="●"/>
            </a:pPr>
            <a:r>
              <a:rPr lang="en-US"/>
              <a:t>The Truenat Chip pack has three different chips. </a:t>
            </a:r>
            <a:endParaRPr/>
          </a:p>
          <a:p>
            <a:pPr indent="-285750" lvl="1" marL="742950" marR="0" rtl="0" algn="l">
              <a:lnSpc>
                <a:spcPct val="107000"/>
              </a:lnSpc>
              <a:spcBef>
                <a:spcPts val="0"/>
              </a:spcBef>
              <a:spcAft>
                <a:spcPts val="0"/>
              </a:spcAft>
              <a:buSzPts val="1100"/>
              <a:buFont typeface="Arial"/>
              <a:buChar char="•"/>
            </a:pPr>
            <a:r>
              <a:rPr lang="en-US" sz="1800">
                <a:latin typeface="Calibri"/>
                <a:ea typeface="Calibri"/>
                <a:cs typeface="Calibri"/>
                <a:sym typeface="Calibri"/>
              </a:rPr>
              <a:t>Truenat MTB – for the detection of TB</a:t>
            </a:r>
            <a:endParaRPr/>
          </a:p>
          <a:p>
            <a:pPr indent="-285750" lvl="1" marL="742950" marR="0" rtl="0" algn="l">
              <a:lnSpc>
                <a:spcPct val="107000"/>
              </a:lnSpc>
              <a:spcBef>
                <a:spcPts val="0"/>
              </a:spcBef>
              <a:spcAft>
                <a:spcPts val="0"/>
              </a:spcAft>
              <a:buSzPts val="1100"/>
              <a:buFont typeface="Arial"/>
              <a:buChar char="•"/>
            </a:pPr>
            <a:r>
              <a:rPr lang="en-US" sz="1800">
                <a:latin typeface="Calibri"/>
                <a:ea typeface="Calibri"/>
                <a:cs typeface="Calibri"/>
                <a:sym typeface="Calibri"/>
              </a:rPr>
              <a:t>Truenat MTB Plus – a more sensitive test for TB detection</a:t>
            </a:r>
            <a:endParaRPr/>
          </a:p>
          <a:p>
            <a:pPr indent="-285750" lvl="1" marL="742950" marR="0" rtl="0" algn="l">
              <a:lnSpc>
                <a:spcPct val="107000"/>
              </a:lnSpc>
              <a:spcBef>
                <a:spcPts val="0"/>
              </a:spcBef>
              <a:spcAft>
                <a:spcPts val="0"/>
              </a:spcAft>
              <a:buSzPts val="1100"/>
              <a:buFont typeface="Arial"/>
              <a:buChar char="•"/>
            </a:pPr>
            <a:r>
              <a:rPr lang="en-US" sz="1800">
                <a:latin typeface="Calibri"/>
                <a:ea typeface="Calibri"/>
                <a:cs typeface="Calibri"/>
                <a:sym typeface="Calibri"/>
              </a:rPr>
              <a:t>Truenat MTB-RIF Dx – for the detection of RIF resistance</a:t>
            </a:r>
            <a:endParaRPr/>
          </a:p>
          <a:p>
            <a:pPr indent="0" lvl="0" marL="158750" rtl="0" algn="l">
              <a:lnSpc>
                <a:spcPct val="100000"/>
              </a:lnSpc>
              <a:spcBef>
                <a:spcPts val="800"/>
              </a:spcBef>
              <a:spcAft>
                <a:spcPts val="0"/>
              </a:spcAft>
              <a:buSzPts val="1100"/>
              <a:buNone/>
            </a:pPr>
            <a:r>
              <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Remind participants: Other material required include the Truelab micro printer, Trupete fixed volume 6µl pipette, Truelab microtube stand, gloves, waste disposal containers and bins. </a:t>
            </a:r>
            <a:endParaRPr/>
          </a:p>
        </p:txBody>
      </p:sp>
      <p:sp>
        <p:nvSpPr>
          <p:cNvPr id="451" name="Google Shape;45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1" lang="en-US"/>
              <a:t>Share </a:t>
            </a:r>
            <a:r>
              <a:rPr b="0" lang="en-US"/>
              <a:t>the second part of the video that talks about preparing samples and extracting DNA to participants. </a:t>
            </a:r>
            <a:endParaRPr/>
          </a:p>
          <a:p>
            <a:pPr indent="0" lvl="0" marL="158750" rtl="0" algn="l">
              <a:lnSpc>
                <a:spcPct val="100000"/>
              </a:lnSpc>
              <a:spcBef>
                <a:spcPts val="0"/>
              </a:spcBef>
              <a:spcAft>
                <a:spcPts val="0"/>
              </a:spcAft>
              <a:buSzPts val="1100"/>
              <a:buNone/>
            </a:pPr>
            <a:r>
              <a:rPr b="0" lang="en-US"/>
              <a:t>From 2:18 – 8:42</a:t>
            </a:r>
            <a:endParaRPr/>
          </a:p>
          <a:p>
            <a:pPr indent="0" lvl="0" marL="158750" rtl="0" algn="l">
              <a:lnSpc>
                <a:spcPct val="100000"/>
              </a:lnSpc>
              <a:spcBef>
                <a:spcPts val="0"/>
              </a:spcBef>
              <a:spcAft>
                <a:spcPts val="0"/>
              </a:spcAft>
              <a:buSzPts val="1100"/>
              <a:buNone/>
            </a:pPr>
            <a:r>
              <a:rPr lang="en-US" u="sng">
                <a:solidFill>
                  <a:schemeClr val="hlink"/>
                </a:solidFill>
                <a:hlinkClick r:id="rId2"/>
              </a:rPr>
              <a:t>https://youtu.be/ydR2I5S2v3c</a:t>
            </a:r>
            <a:endParaRPr/>
          </a:p>
          <a:p>
            <a:pPr indent="0" lvl="0" marL="15875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None/>
            </a:pPr>
            <a:r>
              <a:rPr b="1" lang="en-US"/>
              <a:t>Video shows same content as slides 18 – 21, steps 1 – 14.</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7" name="Google Shape;33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Remind participants that </a:t>
            </a:r>
            <a:r>
              <a:rPr lang="en-US" sz="1050">
                <a:solidFill>
                  <a:srgbClr val="3C4043"/>
                </a:solidFill>
                <a:highlight>
                  <a:srgbClr val="FFFFFF"/>
                </a:highlight>
                <a:latin typeface="Roboto"/>
                <a:ea typeface="Roboto"/>
                <a:cs typeface="Roboto"/>
                <a:sym typeface="Roboto"/>
              </a:rPr>
              <a:t>after liquefaction and lysis, (the pretreatment step), the sample can be stored for up to a week at 30°C. </a:t>
            </a:r>
            <a:r>
              <a:rPr lang="en-US" sz="1200">
                <a:solidFill>
                  <a:schemeClr val="dk1"/>
                </a:solidFill>
                <a:latin typeface="Gill Sans"/>
                <a:ea typeface="Gill Sans"/>
                <a:cs typeface="Gill Sans"/>
                <a:sym typeface="Gill Sans"/>
              </a:rPr>
              <a:t>Liquefaction has one main purpose, to decrease viscosity and release the microorganisms from the sputum’s mucin matrix resulting in a homogenous sample. Consequently, you need to be very careful to avoid generating aerosols at this step.</a:t>
            </a:r>
            <a:endParaRPr sz="1200">
              <a:solidFill>
                <a:schemeClr val="dk1"/>
              </a:solidFill>
              <a:latin typeface="Gill Sans"/>
              <a:ea typeface="Gill Sans"/>
              <a:cs typeface="Gill Sans"/>
              <a:sym typeface="Gill Sans"/>
            </a:endParaRPr>
          </a:p>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
        <p:nvSpPr>
          <p:cNvPr id="508" name="Google Shape;50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7" name="Google Shape;547;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1" lang="en-US"/>
              <a:t>Share </a:t>
            </a:r>
            <a:r>
              <a:rPr b="0" lang="en-US"/>
              <a:t>the third part of the video that talks about preparing samples and extracting DNA to participants. Note, Video shows a Duo. </a:t>
            </a:r>
            <a:endParaRPr/>
          </a:p>
          <a:p>
            <a:pPr indent="0" lvl="0" marL="158750" rtl="0" algn="l">
              <a:lnSpc>
                <a:spcPct val="100000"/>
              </a:lnSpc>
              <a:spcBef>
                <a:spcPts val="0"/>
              </a:spcBef>
              <a:spcAft>
                <a:spcPts val="0"/>
              </a:spcAft>
              <a:buSzPts val="1100"/>
              <a:buNone/>
            </a:pPr>
            <a:r>
              <a:rPr b="0" lang="en-US"/>
              <a:t>From 8:42 – 12:21</a:t>
            </a:r>
            <a:endParaRPr/>
          </a:p>
          <a:p>
            <a:pPr indent="0" lvl="0" marL="158750" rtl="0" algn="l">
              <a:lnSpc>
                <a:spcPct val="100000"/>
              </a:lnSpc>
              <a:spcBef>
                <a:spcPts val="0"/>
              </a:spcBef>
              <a:spcAft>
                <a:spcPts val="0"/>
              </a:spcAft>
              <a:buSzPts val="1100"/>
              <a:buNone/>
            </a:pPr>
            <a:r>
              <a:rPr lang="en-US" u="sng">
                <a:solidFill>
                  <a:schemeClr val="hlink"/>
                </a:solidFill>
                <a:hlinkClick r:id="rId2"/>
              </a:rPr>
              <a:t>https://youtu.be/ydR2I5S2v3c</a:t>
            </a:r>
            <a:endParaRPr/>
          </a:p>
          <a:p>
            <a:pPr indent="0" lvl="0" marL="15875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None/>
            </a:pPr>
            <a:r>
              <a:rPr b="1" lang="en-US"/>
              <a:t>Video shows same content as slides 24 – 29, steps 1 – 16.</a:t>
            </a:r>
            <a:endParaRPr/>
          </a:p>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4" name="Google Shape;58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 You will want to see the “white cake.”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3" name="Google Shape;613;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Remind participants; </a:t>
            </a:r>
            <a:r>
              <a:rPr lang="en-US" sz="1200">
                <a:solidFill>
                  <a:schemeClr val="dk1"/>
                </a:solidFill>
                <a:latin typeface="Gill Sans"/>
                <a:ea typeface="Gill Sans"/>
                <a:cs typeface="Gill Sans"/>
                <a:sym typeface="Gill Sans"/>
              </a:rPr>
              <a:t>You can refrigerate the elute in case the test needs to be repeated or you need to run the Truenat MTB/RIF test. After extraction and amplification steps are complete, store any left-over elute in the ECT tube at -20°C.</a:t>
            </a:r>
            <a:endParaRPr/>
          </a:p>
        </p:txBody>
      </p:sp>
      <p:sp>
        <p:nvSpPr>
          <p:cNvPr id="626" name="Google Shape;62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9" name="Google Shape;639;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Remind participants that </a:t>
            </a:r>
            <a:r>
              <a:rPr lang="en-US" sz="1200">
                <a:solidFill>
                  <a:schemeClr val="dk1"/>
                </a:solidFill>
                <a:latin typeface="Gill Sans"/>
                <a:ea typeface="Gill Sans"/>
                <a:cs typeface="Gill Sans"/>
                <a:sym typeface="Gill Sans"/>
              </a:rPr>
              <a:t>the Truenat system is a closed amplification system (i.e., the amplified product is sealed in the chip) and an enzyme system is incorporated in the reaction mix to prevent previously amplified material from getting re-amplified. However, there is still need to follow good laboratory practices to limit contamination. We will discuss this further in Module 5.</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7000"/>
              </a:lnSpc>
              <a:spcBef>
                <a:spcPts val="0"/>
              </a:spcBef>
              <a:spcAft>
                <a:spcPts val="0"/>
              </a:spcAft>
              <a:buSzPts val="1100"/>
              <a:buFont typeface="Courier New"/>
              <a:buNone/>
            </a:pPr>
            <a:r>
              <a:rPr b="1" lang="en-US"/>
              <a:t>Facilitator Note: </a:t>
            </a:r>
            <a:endParaRPr/>
          </a:p>
          <a:p>
            <a:pPr indent="0" lvl="0" marL="0" marR="0" rtl="0" algn="l">
              <a:lnSpc>
                <a:spcPct val="107000"/>
              </a:lnSpc>
              <a:spcBef>
                <a:spcPts val="800"/>
              </a:spcBef>
              <a:spcAft>
                <a:spcPts val="0"/>
              </a:spcAft>
              <a:buSzPts val="1100"/>
              <a:buFont typeface="Courier New"/>
              <a:buNone/>
            </a:pPr>
            <a:r>
              <a:t/>
            </a:r>
            <a:endParaRPr b="1"/>
          </a:p>
          <a:p>
            <a:pPr indent="0" lvl="0" marL="0" marR="0" rtl="0" algn="l">
              <a:lnSpc>
                <a:spcPct val="107000"/>
              </a:lnSpc>
              <a:spcBef>
                <a:spcPts val="800"/>
              </a:spcBef>
              <a:spcAft>
                <a:spcPts val="0"/>
              </a:spcAft>
              <a:buSzPts val="1100"/>
              <a:buFont typeface="Courier New"/>
              <a:buNone/>
            </a:pPr>
            <a:r>
              <a:rPr lang="en-US"/>
              <a:t>This activity will take place if the proper equipment is available. The Facilitator will ask the learners to pair off into groups of 2. Then the Facilitator will tell them that one person should practice with the equipment and perform the steps they just learned without using the materials. The Facilitator will explain that the other person should observe what the practicing learner is doing while following along with the materials explaining the steps. The observing learner should also assist and remind the person practicing of steps as needed. Once finished, they should switch places and repeat.</a:t>
            </a:r>
            <a:endParaRPr/>
          </a:p>
          <a:p>
            <a:pPr indent="0" lvl="0" marL="0" marR="0" rtl="0" algn="l">
              <a:lnSpc>
                <a:spcPct val="107000"/>
              </a:lnSpc>
              <a:spcBef>
                <a:spcPts val="800"/>
              </a:spcBef>
              <a:spcAft>
                <a:spcPts val="0"/>
              </a:spcAft>
              <a:buSzPts val="1100"/>
              <a:buFont typeface="Courier New"/>
              <a:buNone/>
            </a:pPr>
            <a:r>
              <a:rPr b="1" lang="en-US"/>
              <a:t>If equipment is not available: </a:t>
            </a:r>
            <a:endParaRPr/>
          </a:p>
          <a:p>
            <a:pPr indent="0" lvl="0" marL="0" marR="0" rtl="0" algn="l">
              <a:lnSpc>
                <a:spcPct val="107000"/>
              </a:lnSpc>
              <a:spcBef>
                <a:spcPts val="800"/>
              </a:spcBef>
              <a:spcAft>
                <a:spcPts val="800"/>
              </a:spcAft>
              <a:buSzPts val="1100"/>
              <a:buFont typeface="Courier New"/>
              <a:buNone/>
            </a:pPr>
            <a:r>
              <a:rPr b="0" lang="en-US"/>
              <a:t>If equipment is not available, prepare to separate and print all of the steps in the process. Assign a partner to each participant and have them take turns putting the steps in the correct order.</a:t>
            </a:r>
            <a:endParaRPr/>
          </a:p>
        </p:txBody>
      </p:sp>
      <p:sp>
        <p:nvSpPr>
          <p:cNvPr id="666" name="Google Shape;666;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4" name="Google Shape;674;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2" name="Google Shape;69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9" name="Google Shape;69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9850" lvl="0" marL="0" marR="0" rtl="0" algn="l">
              <a:lnSpc>
                <a:spcPct val="107000"/>
              </a:lnSpc>
              <a:spcBef>
                <a:spcPts val="0"/>
              </a:spcBef>
              <a:spcAft>
                <a:spcPts val="0"/>
              </a:spcAft>
              <a:buSzPts val="1100"/>
              <a:buChar char="●"/>
            </a:pPr>
            <a:r>
              <a:rPr b="1" lang="en-US" sz="1800">
                <a:latin typeface="Calibri"/>
                <a:ea typeface="Calibri"/>
                <a:cs typeface="Calibri"/>
                <a:sym typeface="Calibri"/>
              </a:rPr>
              <a:t>Terminal Objective:</a:t>
            </a:r>
            <a:endParaRPr sz="1800">
              <a:latin typeface="Calibri"/>
              <a:ea typeface="Calibri"/>
              <a:cs typeface="Calibri"/>
              <a:sym typeface="Calibri"/>
            </a:endParaRPr>
          </a:p>
          <a:p>
            <a:pPr indent="-69850" lvl="0" marL="0" marR="0" rtl="0" algn="l">
              <a:lnSpc>
                <a:spcPct val="107000"/>
              </a:lnSpc>
              <a:spcBef>
                <a:spcPts val="0"/>
              </a:spcBef>
              <a:spcAft>
                <a:spcPts val="0"/>
              </a:spcAft>
              <a:buSzPts val="1100"/>
              <a:buChar char="●"/>
            </a:pPr>
            <a:r>
              <a:rPr lang="en-US" sz="1800">
                <a:latin typeface="Calibri"/>
                <a:ea typeface="Calibri"/>
                <a:cs typeface="Calibri"/>
                <a:sym typeface="Calibri"/>
              </a:rPr>
              <a:t>At the end of this session, the participant will be able to describe the laboratory aspects of Truenat testing.</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US"/>
              <a:t>There is no E4 or E5 for Trueprep</a:t>
            </a:r>
            <a:endParaRPr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US"/>
              <a:t>There is no E7 or E8 error for Trueprep.</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rPr b="0" lang="en-US"/>
              <a:t>Distribute the “Troubleshooting, Alerts, and Errors” poster to participants and walk through it together.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7000"/>
              </a:lnSpc>
              <a:spcBef>
                <a:spcPts val="0"/>
              </a:spcBef>
              <a:spcAft>
                <a:spcPts val="0"/>
              </a:spcAft>
              <a:buSzPts val="1100"/>
              <a:buFont typeface="Courier New"/>
              <a:buNone/>
            </a:pPr>
            <a:r>
              <a:rPr b="1" lang="en-US"/>
              <a:t>Facilitator Note: </a:t>
            </a:r>
            <a:endParaRPr/>
          </a:p>
          <a:p>
            <a:pPr indent="0" lvl="0" marL="0" marR="0" rtl="0" algn="l">
              <a:lnSpc>
                <a:spcPct val="107000"/>
              </a:lnSpc>
              <a:spcBef>
                <a:spcPts val="800"/>
              </a:spcBef>
              <a:spcAft>
                <a:spcPts val="0"/>
              </a:spcAft>
              <a:buSzPts val="1100"/>
              <a:buFont typeface="Courier New"/>
              <a:buNone/>
            </a:pPr>
            <a:r>
              <a:t/>
            </a:r>
            <a:endParaRPr b="1"/>
          </a:p>
          <a:p>
            <a:pPr indent="0" lvl="0" marL="0" marR="0" rtl="0" algn="l">
              <a:lnSpc>
                <a:spcPct val="107000"/>
              </a:lnSpc>
              <a:spcBef>
                <a:spcPts val="800"/>
              </a:spcBef>
              <a:spcAft>
                <a:spcPts val="800"/>
              </a:spcAft>
              <a:buClr>
                <a:srgbClr val="000000"/>
              </a:buClr>
              <a:buSzPts val="1100"/>
              <a:buFont typeface="Courier New"/>
              <a:buNone/>
            </a:pPr>
            <a:r>
              <a:rPr lang="en-US"/>
              <a:t>This slide will be an activity to let learners apply what they just learned. The bullets won’t be on screen to start. Facilitator will share short scenarios and ask participants to determine how to fix an error message through a group discussion. After the class comes to a consensus on scenario 1, the Facilitator will then have the first answer/bullet animate onto the screen. Same process will happen for each of the remaining scenarios and bullets.</a:t>
            </a:r>
            <a:endParaRPr/>
          </a:p>
        </p:txBody>
      </p:sp>
      <p:sp>
        <p:nvSpPr>
          <p:cNvPr id="808" name="Google Shape;808;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6" name="Google Shape;816;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Facilitator Note:</a:t>
            </a:r>
            <a:endParaRPr/>
          </a:p>
          <a:p>
            <a:pPr indent="0" lvl="0" marL="15875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None/>
            </a:pPr>
            <a:r>
              <a:rPr b="1" lang="en-US"/>
              <a:t>Share with participants</a:t>
            </a:r>
            <a:endParaRPr/>
          </a:p>
          <a:p>
            <a:pPr indent="-298450" lvl="0" marL="457200" rtl="0" algn="l">
              <a:lnSpc>
                <a:spcPct val="100000"/>
              </a:lnSpc>
              <a:spcBef>
                <a:spcPts val="0"/>
              </a:spcBef>
              <a:spcAft>
                <a:spcPts val="0"/>
              </a:spcAft>
              <a:buSzPts val="1100"/>
              <a:buChar char="●"/>
            </a:pPr>
            <a:r>
              <a:rPr lang="en-US"/>
              <a:t>Power</a:t>
            </a:r>
            <a:endParaRPr/>
          </a:p>
          <a:p>
            <a:pPr indent="-171450" lvl="1" marL="628650" marR="0" rtl="0" algn="l">
              <a:lnSpc>
                <a:spcPct val="107000"/>
              </a:lnSpc>
              <a:spcBef>
                <a:spcPts val="0"/>
              </a:spcBef>
              <a:spcAft>
                <a:spcPts val="0"/>
              </a:spcAft>
              <a:buSzPts val="1100"/>
              <a:buFont typeface="Arial"/>
              <a:buChar char="•"/>
            </a:pPr>
            <a:r>
              <a:rPr lang="en-US" sz="1100">
                <a:solidFill>
                  <a:srgbClr val="000000"/>
                </a:solidFill>
                <a:latin typeface="Calibri"/>
                <a:ea typeface="Calibri"/>
                <a:cs typeface="Calibri"/>
                <a:sym typeface="Calibri"/>
              </a:rPr>
              <a:t>Devices are able to operate within the 100-240 voltage range</a:t>
            </a:r>
            <a:endParaRPr sz="1100">
              <a:latin typeface="Calibri"/>
              <a:ea typeface="Calibri"/>
              <a:cs typeface="Calibri"/>
              <a:sym typeface="Calibri"/>
            </a:endParaRPr>
          </a:p>
          <a:p>
            <a:pPr indent="-228600" lvl="2" marL="1143000" marR="0" rtl="0" algn="l">
              <a:lnSpc>
                <a:spcPct val="107000"/>
              </a:lnSpc>
              <a:spcBef>
                <a:spcPts val="0"/>
              </a:spcBef>
              <a:spcAft>
                <a:spcPts val="0"/>
              </a:spcAft>
              <a:buSzPts val="1100"/>
              <a:buFont typeface="Noto Sans Symbols"/>
              <a:buChar char="▪"/>
            </a:pPr>
            <a:r>
              <a:rPr lang="en-US" sz="1100">
                <a:solidFill>
                  <a:srgbClr val="000000"/>
                </a:solidFill>
                <a:latin typeface="Calibri"/>
                <a:ea typeface="Calibri"/>
                <a:cs typeface="Calibri"/>
                <a:sym typeface="Calibri"/>
              </a:rPr>
              <a:t>No additional voltage stabilization is required in settings with instabilities or low voltage.</a:t>
            </a:r>
            <a:endParaRPr sz="1100">
              <a:latin typeface="Calibri"/>
              <a:ea typeface="Calibri"/>
              <a:cs typeface="Calibri"/>
              <a:sym typeface="Calibri"/>
            </a:endParaRPr>
          </a:p>
          <a:p>
            <a:pPr indent="-171450" lvl="1" marL="628650" marR="0" rtl="0" algn="l">
              <a:lnSpc>
                <a:spcPct val="107000"/>
              </a:lnSpc>
              <a:spcBef>
                <a:spcPts val="0"/>
              </a:spcBef>
              <a:spcAft>
                <a:spcPts val="0"/>
              </a:spcAft>
              <a:buSzPts val="1100"/>
              <a:buFont typeface="Arial"/>
              <a:buChar char="•"/>
            </a:pPr>
            <a:r>
              <a:rPr lang="en-US" sz="1100">
                <a:solidFill>
                  <a:srgbClr val="000000"/>
                </a:solidFill>
                <a:latin typeface="Calibri"/>
                <a:ea typeface="Calibri"/>
                <a:cs typeface="Calibri"/>
                <a:sym typeface="Calibri"/>
              </a:rPr>
              <a:t>Electric power may be needed to cool rooms in areas where temperatures exceed </a:t>
            </a:r>
            <a:r>
              <a:rPr lang="en-US" sz="1100">
                <a:latin typeface="Calibri"/>
                <a:ea typeface="Calibri"/>
                <a:cs typeface="Calibri"/>
                <a:sym typeface="Calibri"/>
              </a:rPr>
              <a:t>30°C</a:t>
            </a:r>
            <a:endParaRPr sz="1100">
              <a:latin typeface="Calibri"/>
              <a:ea typeface="Calibri"/>
              <a:cs typeface="Calibri"/>
              <a:sym typeface="Calibri"/>
            </a:endParaRPr>
          </a:p>
          <a:p>
            <a:pPr indent="-228600" lvl="2" marL="1143000" marR="0" rtl="0" algn="l">
              <a:lnSpc>
                <a:spcPct val="107000"/>
              </a:lnSpc>
              <a:spcBef>
                <a:spcPts val="0"/>
              </a:spcBef>
              <a:spcAft>
                <a:spcPts val="0"/>
              </a:spcAft>
              <a:buSzPts val="1100"/>
              <a:buFont typeface="Noto Sans Symbols"/>
              <a:buChar char="▪"/>
            </a:pPr>
            <a:r>
              <a:rPr lang="en-US" sz="1100">
                <a:latin typeface="Calibri"/>
                <a:ea typeface="Calibri"/>
                <a:cs typeface="Calibri"/>
                <a:sym typeface="Calibri"/>
              </a:rPr>
              <a:t>For proper storage of test chips</a:t>
            </a:r>
            <a:endParaRPr sz="1100">
              <a:latin typeface="Calibri"/>
              <a:ea typeface="Calibri"/>
              <a:cs typeface="Calibri"/>
              <a:sym typeface="Calibri"/>
            </a:endParaRPr>
          </a:p>
          <a:p>
            <a:pPr indent="-228600" lvl="2" marL="1143000" marR="0" rtl="0" algn="l">
              <a:lnSpc>
                <a:spcPct val="107000"/>
              </a:lnSpc>
              <a:spcBef>
                <a:spcPts val="0"/>
              </a:spcBef>
              <a:spcAft>
                <a:spcPts val="0"/>
              </a:spcAft>
              <a:buSzPts val="1100"/>
              <a:buFont typeface="Noto Sans Symbols"/>
              <a:buChar char="▪"/>
            </a:pPr>
            <a:r>
              <a:rPr lang="en-US" sz="1100">
                <a:latin typeface="Calibri"/>
                <a:ea typeface="Calibri"/>
                <a:cs typeface="Calibri"/>
                <a:sym typeface="Calibri"/>
              </a:rPr>
              <a:t>For refrigerating sputum samples</a:t>
            </a:r>
            <a:r>
              <a:rPr lang="en-US" sz="800">
                <a:latin typeface="Calibri"/>
                <a:ea typeface="Calibri"/>
                <a:cs typeface="Calibri"/>
                <a:sym typeface="Calibri"/>
              </a:rPr>
              <a:t>  </a:t>
            </a:r>
            <a:endParaRPr sz="1100">
              <a:latin typeface="Calibri"/>
              <a:ea typeface="Calibri"/>
              <a:cs typeface="Calibri"/>
              <a:sym typeface="Calibri"/>
            </a:endParaRPr>
          </a:p>
          <a:p>
            <a:pPr indent="-228600" lvl="0" marL="457200" rtl="0" algn="l">
              <a:lnSpc>
                <a:spcPct val="100000"/>
              </a:lnSpc>
              <a:spcBef>
                <a:spcPts val="800"/>
              </a:spcBef>
              <a:spcAft>
                <a:spcPts val="0"/>
              </a:spcAft>
              <a:buSzPts val="1100"/>
              <a:buNone/>
            </a:pPr>
            <a:r>
              <a:t/>
            </a:r>
            <a:endParaRPr/>
          </a:p>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None/>
            </a:pPr>
            <a:r>
              <a:t/>
            </a:r>
            <a:endParaRPr b="0" sz="1100"/>
          </a:p>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6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1"/>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US">
                <a:latin typeface="Montserrat"/>
                <a:ea typeface="Montserrat"/>
                <a:cs typeface="Montserrat"/>
                <a:sym typeface="Montserrat"/>
              </a:rPr>
              <a:t>Minimal preventable maintenance is needed for Truelab and Trueprep equipment.</a:t>
            </a:r>
            <a:endParaRPr/>
          </a:p>
          <a:p>
            <a:pPr indent="0" lvl="0" marL="0" rtl="0" algn="l">
              <a:lnSpc>
                <a:spcPct val="100000"/>
              </a:lnSpc>
              <a:spcBef>
                <a:spcPts val="0"/>
              </a:spcBef>
              <a:spcAft>
                <a:spcPts val="0"/>
              </a:spcAft>
              <a:buSzPts val="1100"/>
              <a:buNone/>
            </a:pPr>
            <a:r>
              <a:t/>
            </a:r>
            <a:endParaRPr/>
          </a:p>
        </p:txBody>
      </p:sp>
      <p:sp>
        <p:nvSpPr>
          <p:cNvPr id="899" name="Google Shape;89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sz="1000"/>
              <a:t>Daily maintenance</a:t>
            </a:r>
            <a:endParaRPr/>
          </a:p>
          <a:p>
            <a:pPr indent="-298450" lvl="0" marL="457200" rtl="0" algn="l">
              <a:lnSpc>
                <a:spcPct val="100000"/>
              </a:lnSpc>
              <a:spcBef>
                <a:spcPts val="0"/>
              </a:spcBef>
              <a:spcAft>
                <a:spcPts val="0"/>
              </a:spcAft>
              <a:buSzPts val="1100"/>
              <a:buChar char="●"/>
            </a:pPr>
            <a:r>
              <a:rPr lang="en-US" sz="1000"/>
              <a:t>Clean work area</a:t>
            </a:r>
            <a:endParaRPr/>
          </a:p>
          <a:p>
            <a:pPr indent="-298450" lvl="0" marL="457200" rtl="0" algn="l">
              <a:lnSpc>
                <a:spcPct val="100000"/>
              </a:lnSpc>
              <a:spcBef>
                <a:spcPts val="0"/>
              </a:spcBef>
              <a:spcAft>
                <a:spcPts val="0"/>
              </a:spcAft>
              <a:buSzPts val="1100"/>
              <a:buChar char="●"/>
            </a:pPr>
            <a:r>
              <a:rPr lang="en-US" sz="1000"/>
              <a:t>Discard used chips and cartridges</a:t>
            </a:r>
            <a:endParaRPr/>
          </a:p>
          <a:p>
            <a:pPr indent="0" lvl="0" marL="158750" rtl="0" algn="l">
              <a:lnSpc>
                <a:spcPct val="100000"/>
              </a:lnSpc>
              <a:spcBef>
                <a:spcPts val="0"/>
              </a:spcBef>
              <a:spcAft>
                <a:spcPts val="0"/>
              </a:spcAft>
              <a:buSzPts val="1100"/>
              <a:buNone/>
            </a:pPr>
            <a:r>
              <a:rPr b="1" lang="en-US" sz="1000"/>
              <a:t>Monthly maintenance</a:t>
            </a:r>
            <a:endParaRPr/>
          </a:p>
          <a:p>
            <a:pPr indent="-298450" lvl="0" marL="457200" rtl="0" algn="l">
              <a:lnSpc>
                <a:spcPct val="100000"/>
              </a:lnSpc>
              <a:spcBef>
                <a:spcPts val="0"/>
              </a:spcBef>
              <a:spcAft>
                <a:spcPts val="0"/>
              </a:spcAft>
              <a:buSzPts val="1100"/>
              <a:buChar char="●"/>
            </a:pPr>
            <a:r>
              <a:rPr lang="en-US" sz="1000"/>
              <a:t>Disinfect instrument surfaces</a:t>
            </a:r>
            <a:endParaRPr/>
          </a:p>
          <a:p>
            <a:pPr indent="-298450" lvl="0" marL="457200" rtl="0" algn="l">
              <a:lnSpc>
                <a:spcPct val="100000"/>
              </a:lnSpc>
              <a:spcBef>
                <a:spcPts val="0"/>
              </a:spcBef>
              <a:spcAft>
                <a:spcPts val="0"/>
              </a:spcAft>
              <a:buSzPts val="1100"/>
              <a:buChar char="●"/>
            </a:pPr>
            <a:r>
              <a:rPr lang="en-US" sz="1000"/>
              <a:t>Clean Truelab bays</a:t>
            </a:r>
            <a:endParaRPr/>
          </a:p>
          <a:p>
            <a:pPr indent="-298450" lvl="0" marL="457200" rtl="0" algn="l">
              <a:lnSpc>
                <a:spcPct val="100000"/>
              </a:lnSpc>
              <a:spcBef>
                <a:spcPts val="0"/>
              </a:spcBef>
              <a:spcAft>
                <a:spcPts val="0"/>
              </a:spcAft>
              <a:buSzPts val="1100"/>
              <a:buChar char="●"/>
            </a:pPr>
            <a:r>
              <a:rPr lang="en-US" sz="1000"/>
              <a:t>Temperature calibration</a:t>
            </a:r>
            <a:endParaRPr/>
          </a:p>
          <a:p>
            <a:pPr indent="-298450" lvl="0" marL="457200" rtl="0" algn="l">
              <a:lnSpc>
                <a:spcPct val="100000"/>
              </a:lnSpc>
              <a:spcBef>
                <a:spcPts val="0"/>
              </a:spcBef>
              <a:spcAft>
                <a:spcPts val="0"/>
              </a:spcAft>
              <a:buSzPts val="1100"/>
              <a:buChar char="●"/>
            </a:pPr>
            <a:r>
              <a:rPr lang="en-US" sz="1000"/>
              <a:t>Verification of the fixed 6µl pipette</a:t>
            </a:r>
            <a:endParaRPr/>
          </a:p>
          <a:p>
            <a:pPr indent="0" lvl="0" marL="158750" rtl="0" algn="l">
              <a:lnSpc>
                <a:spcPct val="100000"/>
              </a:lnSpc>
              <a:spcBef>
                <a:spcPts val="0"/>
              </a:spcBef>
              <a:spcAft>
                <a:spcPts val="0"/>
              </a:spcAft>
              <a:buSzPts val="1100"/>
              <a:buNone/>
            </a:pPr>
            <a:r>
              <a:rPr b="1" lang="en-US" sz="1000"/>
              <a:t>As necessary</a:t>
            </a:r>
            <a:endParaRPr/>
          </a:p>
          <a:p>
            <a:pPr indent="-298450" lvl="0" marL="457200" rtl="0" algn="l">
              <a:lnSpc>
                <a:spcPct val="100000"/>
              </a:lnSpc>
              <a:spcBef>
                <a:spcPts val="0"/>
              </a:spcBef>
              <a:spcAft>
                <a:spcPts val="0"/>
              </a:spcAft>
              <a:buSzPts val="1100"/>
              <a:buChar char="●"/>
            </a:pPr>
            <a:r>
              <a:rPr lang="en-US" sz="1000"/>
              <a:t>Flush protocol for the Trueprep instrument</a:t>
            </a:r>
            <a:endParaRPr/>
          </a:p>
          <a:p>
            <a:pPr indent="-298450" lvl="0" marL="457200" rtl="0" algn="l">
              <a:lnSpc>
                <a:spcPct val="100000"/>
              </a:lnSpc>
              <a:spcBef>
                <a:spcPts val="0"/>
              </a:spcBef>
              <a:spcAft>
                <a:spcPts val="0"/>
              </a:spcAft>
              <a:buSzPts val="1100"/>
              <a:buChar char="●"/>
            </a:pPr>
            <a:r>
              <a:rPr lang="en-US" sz="1000"/>
              <a:t>Spillage tray or linear motion guide tray replacement</a:t>
            </a:r>
            <a:endParaRPr/>
          </a:p>
          <a:p>
            <a:pPr indent="-298450" lvl="0" marL="457200" rtl="0" algn="l">
              <a:lnSpc>
                <a:spcPct val="100000"/>
              </a:lnSpc>
              <a:spcBef>
                <a:spcPts val="0"/>
              </a:spcBef>
              <a:spcAft>
                <a:spcPts val="0"/>
              </a:spcAft>
              <a:buSzPts val="1100"/>
              <a:buChar char="●"/>
            </a:pPr>
            <a:r>
              <a:rPr lang="en-US" sz="1000"/>
              <a:t>Slider glass replacement -indicate bay</a:t>
            </a:r>
            <a:endParaRPr/>
          </a:p>
          <a:p>
            <a:pPr indent="0" lvl="0" marL="158750" rtl="0" algn="l">
              <a:lnSpc>
                <a:spcPct val="100000"/>
              </a:lnSpc>
              <a:spcBef>
                <a:spcPts val="0"/>
              </a:spcBef>
              <a:spcAft>
                <a:spcPts val="0"/>
              </a:spcAft>
              <a:buSzPts val="1100"/>
              <a:buNone/>
            </a:pPr>
            <a:r>
              <a:t/>
            </a:r>
            <a:endParaRPr sz="1000"/>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5" name="Google Shape;915;p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0" name="Google Shape;920;p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6" name="Google Shape;926;p6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2" name="Google Shape;932;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7" name="Google Shape;937;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3" name="Google Shape;943;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Templates for pre-installation and site readiness are available in as annexes in the Truenat implementation guide.</a:t>
            </a:r>
            <a:endParaRPr/>
          </a:p>
          <a:p>
            <a:pPr indent="0" lvl="0" marL="0" rtl="0" algn="l">
              <a:lnSpc>
                <a:spcPct val="100000"/>
              </a:lnSpc>
              <a:spcBef>
                <a:spcPts val="0"/>
              </a:spcBef>
              <a:spcAft>
                <a:spcPts val="0"/>
              </a:spcAft>
              <a:buSzPts val="1100"/>
              <a:buNone/>
            </a:pPr>
            <a:r>
              <a:rPr lang="en-US"/>
              <a:t>As discussed in the previous slide, the customer (you), checks and confirms that the following pre-installation requisites are met.</a:t>
            </a:r>
            <a:endParaRPr/>
          </a:p>
        </p:txBody>
      </p:sp>
      <p:sp>
        <p:nvSpPr>
          <p:cNvPr id="949" name="Google Shape;949;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25018bc4e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5" name="Google Shape;955;g125018bc4e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1" name="Google Shape;961;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7000"/>
              </a:lnSpc>
              <a:spcBef>
                <a:spcPts val="0"/>
              </a:spcBef>
              <a:spcAft>
                <a:spcPts val="800"/>
              </a:spcAft>
              <a:buSzPts val="1100"/>
              <a:buNone/>
            </a:pPr>
            <a:r>
              <a:rPr lang="en-US"/>
              <a:t>Answer: 3</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Answer: uno, duo, and quattro</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Answer:</a:t>
            </a:r>
            <a:endParaRPr/>
          </a:p>
          <a:p>
            <a:pPr indent="-298450" lvl="0" marL="457200" marR="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Disinfect instrument surfaces</a:t>
            </a:r>
            <a:endParaRPr b="0" i="0" sz="1800" u="none" strike="noStrike">
              <a:latin typeface="Arial"/>
              <a:ea typeface="Arial"/>
              <a:cs typeface="Arial"/>
              <a:sym typeface="Arial"/>
            </a:endParaRPr>
          </a:p>
          <a:p>
            <a:pPr indent="-298450" lvl="0" marL="457200" marR="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Clean Truelab bays</a:t>
            </a:r>
            <a:endParaRPr b="0" i="0" sz="1800" u="none" strike="noStrike">
              <a:latin typeface="Arial"/>
              <a:ea typeface="Arial"/>
              <a:cs typeface="Arial"/>
              <a:sym typeface="Arial"/>
            </a:endParaRPr>
          </a:p>
          <a:p>
            <a:pPr indent="-298450" lvl="0" marL="457200" marR="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Temperature calibration</a:t>
            </a:r>
            <a:endParaRPr b="0" i="0" sz="1800" u="none" strike="noStrike">
              <a:latin typeface="Arial"/>
              <a:ea typeface="Arial"/>
              <a:cs typeface="Arial"/>
              <a:sym typeface="Arial"/>
            </a:endParaRPr>
          </a:p>
          <a:p>
            <a:pPr indent="-298450" lvl="0" marL="457200" marR="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Verification of the fixed 6µl pipette</a:t>
            </a:r>
            <a:endParaRPr b="0" i="0" sz="1800" u="none" strike="noStrike">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1" name="Google Shape;991;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4800" y="-22200"/>
            <a:ext cx="7341600" cy="5202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888325" y="2056650"/>
            <a:ext cx="4878000" cy="10302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ctr">
              <a:lnSpc>
                <a:spcPct val="90000"/>
              </a:lnSpc>
              <a:spcBef>
                <a:spcPts val="0"/>
              </a:spcBef>
              <a:spcAft>
                <a:spcPts val="0"/>
              </a:spcAft>
              <a:buClr>
                <a:schemeClr val="accent1"/>
              </a:buClr>
              <a:buSzPts val="5200"/>
              <a:buNone/>
              <a:defRPr sz="5200">
                <a:solidFill>
                  <a:schemeClr val="accent1"/>
                </a:solidFill>
              </a:defRPr>
            </a:lvl2pPr>
            <a:lvl3pPr lvl="2" algn="ctr">
              <a:lnSpc>
                <a:spcPct val="90000"/>
              </a:lnSpc>
              <a:spcBef>
                <a:spcPts val="0"/>
              </a:spcBef>
              <a:spcAft>
                <a:spcPts val="0"/>
              </a:spcAft>
              <a:buClr>
                <a:schemeClr val="accent1"/>
              </a:buClr>
              <a:buSzPts val="5200"/>
              <a:buNone/>
              <a:defRPr sz="5200">
                <a:solidFill>
                  <a:schemeClr val="accent1"/>
                </a:solidFill>
              </a:defRPr>
            </a:lvl3pPr>
            <a:lvl4pPr lvl="3" algn="ctr">
              <a:lnSpc>
                <a:spcPct val="90000"/>
              </a:lnSpc>
              <a:spcBef>
                <a:spcPts val="0"/>
              </a:spcBef>
              <a:spcAft>
                <a:spcPts val="0"/>
              </a:spcAft>
              <a:buClr>
                <a:schemeClr val="accent1"/>
              </a:buClr>
              <a:buSzPts val="5200"/>
              <a:buNone/>
              <a:defRPr sz="5200">
                <a:solidFill>
                  <a:schemeClr val="accent1"/>
                </a:solidFill>
              </a:defRPr>
            </a:lvl4pPr>
            <a:lvl5pPr lvl="4" algn="ctr">
              <a:lnSpc>
                <a:spcPct val="90000"/>
              </a:lnSpc>
              <a:spcBef>
                <a:spcPts val="0"/>
              </a:spcBef>
              <a:spcAft>
                <a:spcPts val="0"/>
              </a:spcAft>
              <a:buClr>
                <a:schemeClr val="accent1"/>
              </a:buClr>
              <a:buSzPts val="5200"/>
              <a:buNone/>
              <a:defRPr sz="5200">
                <a:solidFill>
                  <a:schemeClr val="accent1"/>
                </a:solidFill>
              </a:defRPr>
            </a:lvl5pPr>
            <a:lvl6pPr lvl="5" algn="ctr">
              <a:lnSpc>
                <a:spcPct val="90000"/>
              </a:lnSpc>
              <a:spcBef>
                <a:spcPts val="0"/>
              </a:spcBef>
              <a:spcAft>
                <a:spcPts val="0"/>
              </a:spcAft>
              <a:buClr>
                <a:schemeClr val="accent1"/>
              </a:buClr>
              <a:buSzPts val="5200"/>
              <a:buNone/>
              <a:defRPr sz="5200">
                <a:solidFill>
                  <a:schemeClr val="accent1"/>
                </a:solidFill>
              </a:defRPr>
            </a:lvl6pPr>
            <a:lvl7pPr lvl="6" algn="ctr">
              <a:lnSpc>
                <a:spcPct val="90000"/>
              </a:lnSpc>
              <a:spcBef>
                <a:spcPts val="0"/>
              </a:spcBef>
              <a:spcAft>
                <a:spcPts val="0"/>
              </a:spcAft>
              <a:buClr>
                <a:schemeClr val="accent1"/>
              </a:buClr>
              <a:buSzPts val="5200"/>
              <a:buNone/>
              <a:defRPr sz="5200">
                <a:solidFill>
                  <a:schemeClr val="accent1"/>
                </a:solidFill>
              </a:defRPr>
            </a:lvl7pPr>
            <a:lvl8pPr lvl="7" algn="ctr">
              <a:lnSpc>
                <a:spcPct val="90000"/>
              </a:lnSpc>
              <a:spcBef>
                <a:spcPts val="0"/>
              </a:spcBef>
              <a:spcAft>
                <a:spcPts val="0"/>
              </a:spcAft>
              <a:buClr>
                <a:schemeClr val="accent1"/>
              </a:buClr>
              <a:buSzPts val="5200"/>
              <a:buNone/>
              <a:defRPr sz="5200">
                <a:solidFill>
                  <a:schemeClr val="accent1"/>
                </a:solidFill>
              </a:defRPr>
            </a:lvl8pPr>
            <a:lvl9pPr lvl="8" algn="ctr">
              <a:lnSpc>
                <a:spcPct val="90000"/>
              </a:lnSpc>
              <a:spcBef>
                <a:spcPts val="0"/>
              </a:spcBef>
              <a:spcAft>
                <a:spcPts val="0"/>
              </a:spcAft>
              <a:buClr>
                <a:schemeClr val="accent1"/>
              </a:buClr>
              <a:buSzPts val="5200"/>
              <a:buNone/>
              <a:defRPr sz="5200">
                <a:solidFill>
                  <a:schemeClr val="accent1"/>
                </a:solidFill>
              </a:defRPr>
            </a:lvl9pPr>
          </a:lstStyle>
          <a:p/>
        </p:txBody>
      </p:sp>
      <p:sp>
        <p:nvSpPr>
          <p:cNvPr id="12" name="Google Shape;12;p2"/>
          <p:cNvSpPr txBox="1"/>
          <p:nvPr>
            <p:ph idx="1" type="subTitle"/>
          </p:nvPr>
        </p:nvSpPr>
        <p:spPr>
          <a:xfrm>
            <a:off x="888325" y="4399261"/>
            <a:ext cx="3430800" cy="37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11"/>
          <p:cNvSpPr txBox="1"/>
          <p:nvPr>
            <p:ph idx="1" type="body"/>
          </p:nvPr>
        </p:nvSpPr>
        <p:spPr>
          <a:xfrm>
            <a:off x="705225" y="1166075"/>
            <a:ext cx="7138500" cy="30789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1600"/>
              </a:spcBef>
              <a:spcAft>
                <a:spcPts val="0"/>
              </a:spcAft>
              <a:buSzPts val="1200"/>
              <a:buChar char="○"/>
              <a:defRPr sz="1200"/>
            </a:lvl2pPr>
            <a:lvl3pPr indent="-304800" lvl="2" marL="1371600" algn="l">
              <a:lnSpc>
                <a:spcPct val="100000"/>
              </a:lnSpc>
              <a:spcBef>
                <a:spcPts val="1600"/>
              </a:spcBef>
              <a:spcAft>
                <a:spcPts val="0"/>
              </a:spcAft>
              <a:buSzPts val="1200"/>
              <a:buChar char="■"/>
              <a:defRPr sz="1200"/>
            </a:lvl3pPr>
            <a:lvl4pPr indent="-304800" lvl="3" marL="1828800" algn="l">
              <a:lnSpc>
                <a:spcPct val="100000"/>
              </a:lnSpc>
              <a:spcBef>
                <a:spcPts val="1600"/>
              </a:spcBef>
              <a:spcAft>
                <a:spcPts val="0"/>
              </a:spcAft>
              <a:buSzPts val="1200"/>
              <a:buChar char="●"/>
              <a:defRPr sz="1200"/>
            </a:lvl4pPr>
            <a:lvl5pPr indent="-304800" lvl="4" marL="2286000" algn="l">
              <a:lnSpc>
                <a:spcPct val="100000"/>
              </a:lnSpc>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79" name="Google Shape;79;p11"/>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25"/>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_COLUMN_TEXT_1">
    <p:spTree>
      <p:nvGrpSpPr>
        <p:cNvPr id="80" name="Shape 80"/>
        <p:cNvGrpSpPr/>
        <p:nvPr/>
      </p:nvGrpSpPr>
      <p:grpSpPr>
        <a:xfrm>
          <a:off x="0" y="0"/>
          <a:ext cx="0" cy="0"/>
          <a:chOff x="0" y="0"/>
          <a:chExt cx="0" cy="0"/>
        </a:xfrm>
      </p:grpSpPr>
      <p:sp>
        <p:nvSpPr>
          <p:cNvPr id="81" name="Google Shape;81;p12"/>
          <p:cNvSpPr/>
          <p:nvPr/>
        </p:nvSpPr>
        <p:spPr>
          <a:xfrm flipH="1">
            <a:off x="150" y="0"/>
            <a:ext cx="57924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 name="Google Shape;82;p12"/>
          <p:cNvSpPr txBox="1"/>
          <p:nvPr>
            <p:ph type="title"/>
          </p:nvPr>
        </p:nvSpPr>
        <p:spPr>
          <a:xfrm>
            <a:off x="705222" y="106635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83" name="Google Shape;83;p12"/>
          <p:cNvSpPr txBox="1"/>
          <p:nvPr>
            <p:ph idx="1" type="body"/>
          </p:nvPr>
        </p:nvSpPr>
        <p:spPr>
          <a:xfrm>
            <a:off x="705222" y="1900350"/>
            <a:ext cx="2808000" cy="20244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Clr>
                <a:schemeClr val="lt1"/>
              </a:buClr>
              <a:buSzPts val="1600"/>
              <a:buChar char="●"/>
              <a:defRPr sz="1600">
                <a:solidFill>
                  <a:schemeClr val="lt1"/>
                </a:solidFill>
              </a:defRPr>
            </a:lvl1pPr>
            <a:lvl2pPr indent="-330200" lvl="1" marL="914400" algn="l">
              <a:lnSpc>
                <a:spcPct val="100000"/>
              </a:lnSpc>
              <a:spcBef>
                <a:spcPts val="1600"/>
              </a:spcBef>
              <a:spcAft>
                <a:spcPts val="0"/>
              </a:spcAft>
              <a:buClr>
                <a:schemeClr val="lt1"/>
              </a:buClr>
              <a:buSzPts val="1600"/>
              <a:buChar char="○"/>
              <a:defRPr sz="1600">
                <a:solidFill>
                  <a:schemeClr val="lt1"/>
                </a:solidFill>
              </a:defRPr>
            </a:lvl2pPr>
            <a:lvl3pPr indent="-330200" lvl="2" marL="1371600" algn="l">
              <a:lnSpc>
                <a:spcPct val="100000"/>
              </a:lnSpc>
              <a:spcBef>
                <a:spcPts val="1600"/>
              </a:spcBef>
              <a:spcAft>
                <a:spcPts val="0"/>
              </a:spcAft>
              <a:buClr>
                <a:schemeClr val="lt1"/>
              </a:buClr>
              <a:buSzPts val="1600"/>
              <a:buChar char="■"/>
              <a:defRPr sz="1600">
                <a:solidFill>
                  <a:schemeClr val="lt1"/>
                </a:solidFill>
              </a:defRPr>
            </a:lvl3pPr>
            <a:lvl4pPr indent="-330200" lvl="3" marL="1828800" algn="l">
              <a:lnSpc>
                <a:spcPct val="100000"/>
              </a:lnSpc>
              <a:spcBef>
                <a:spcPts val="1600"/>
              </a:spcBef>
              <a:spcAft>
                <a:spcPts val="0"/>
              </a:spcAft>
              <a:buClr>
                <a:schemeClr val="lt1"/>
              </a:buClr>
              <a:buSzPts val="1600"/>
              <a:buChar char="●"/>
              <a:defRPr sz="1600">
                <a:solidFill>
                  <a:schemeClr val="lt1"/>
                </a:solidFill>
              </a:defRPr>
            </a:lvl4pPr>
            <a:lvl5pPr indent="-330200" lvl="4" marL="2286000" algn="l">
              <a:lnSpc>
                <a:spcPct val="100000"/>
              </a:lnSpc>
              <a:spcBef>
                <a:spcPts val="1600"/>
              </a:spcBef>
              <a:spcAft>
                <a:spcPts val="0"/>
              </a:spcAft>
              <a:buClr>
                <a:schemeClr val="lt1"/>
              </a:buClr>
              <a:buSzPts val="1600"/>
              <a:buChar char="○"/>
              <a:defRPr sz="1600">
                <a:solidFill>
                  <a:schemeClr val="lt1"/>
                </a:solidFill>
              </a:defRPr>
            </a:lvl5pPr>
            <a:lvl6pPr indent="-330200" lvl="5" marL="2743200" algn="l">
              <a:lnSpc>
                <a:spcPct val="100000"/>
              </a:lnSpc>
              <a:spcBef>
                <a:spcPts val="1600"/>
              </a:spcBef>
              <a:spcAft>
                <a:spcPts val="0"/>
              </a:spcAft>
              <a:buClr>
                <a:schemeClr val="lt1"/>
              </a:buClr>
              <a:buSzPts val="1600"/>
              <a:buChar char="■"/>
              <a:defRPr sz="1600">
                <a:solidFill>
                  <a:schemeClr val="lt1"/>
                </a:solidFill>
              </a:defRPr>
            </a:lvl6pPr>
            <a:lvl7pPr indent="-330200" lvl="6" marL="3200400" algn="l">
              <a:lnSpc>
                <a:spcPct val="100000"/>
              </a:lnSpc>
              <a:spcBef>
                <a:spcPts val="1600"/>
              </a:spcBef>
              <a:spcAft>
                <a:spcPts val="0"/>
              </a:spcAft>
              <a:buClr>
                <a:schemeClr val="lt1"/>
              </a:buClr>
              <a:buSzPts val="1600"/>
              <a:buChar char="●"/>
              <a:defRPr sz="1600">
                <a:solidFill>
                  <a:schemeClr val="lt1"/>
                </a:solidFill>
              </a:defRPr>
            </a:lvl7pPr>
            <a:lvl8pPr indent="-330200" lvl="7" marL="3657600" algn="l">
              <a:lnSpc>
                <a:spcPct val="100000"/>
              </a:lnSpc>
              <a:spcBef>
                <a:spcPts val="1600"/>
              </a:spcBef>
              <a:spcAft>
                <a:spcPts val="0"/>
              </a:spcAft>
              <a:buClr>
                <a:schemeClr val="lt1"/>
              </a:buClr>
              <a:buSzPts val="1600"/>
              <a:buChar char="○"/>
              <a:defRPr sz="1600">
                <a:solidFill>
                  <a:schemeClr val="lt1"/>
                </a:solidFill>
              </a:defRPr>
            </a:lvl8pPr>
            <a:lvl9pPr indent="-330200" lvl="8" marL="4114800" algn="l">
              <a:lnSpc>
                <a:spcPct val="100000"/>
              </a:lnSpc>
              <a:spcBef>
                <a:spcPts val="1600"/>
              </a:spcBef>
              <a:spcAft>
                <a:spcPts val="1600"/>
              </a:spcAft>
              <a:buClr>
                <a:schemeClr val="lt1"/>
              </a:buClr>
              <a:buSzPts val="1600"/>
              <a:buChar char="■"/>
              <a:defRPr sz="1600">
                <a:solidFill>
                  <a:schemeClr val="lt1"/>
                </a:solidFill>
              </a:defRPr>
            </a:lvl9pPr>
          </a:lstStyle>
          <a:p/>
        </p:txBody>
      </p:sp>
      <p:cxnSp>
        <p:nvCxnSpPr>
          <p:cNvPr id="84" name="Google Shape;84;p12"/>
          <p:cNvCxnSpPr/>
          <p:nvPr/>
        </p:nvCxnSpPr>
        <p:spPr>
          <a:xfrm rot="10800000">
            <a:off x="781100" y="4940300"/>
            <a:ext cx="8358300" cy="0"/>
          </a:xfrm>
          <a:prstGeom prst="straightConnector1">
            <a:avLst/>
          </a:prstGeom>
          <a:noFill/>
          <a:ln cap="flat" cmpd="sng" w="19050">
            <a:solidFill>
              <a:schemeClr val="lt1"/>
            </a:solidFill>
            <a:prstDash val="solid"/>
            <a:round/>
            <a:headEnd len="sm" w="sm" type="none"/>
            <a:tailEnd len="sm" w="sm" type="none"/>
          </a:ln>
        </p:spPr>
      </p:cxnSp>
      <p:cxnSp>
        <p:nvCxnSpPr>
          <p:cNvPr id="85" name="Google Shape;85;p12"/>
          <p:cNvCxnSpPr/>
          <p:nvPr/>
        </p:nvCxnSpPr>
        <p:spPr>
          <a:xfrm rot="10800000">
            <a:off x="5806425" y="4940300"/>
            <a:ext cx="27858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1_One column text">
    <p:spTree>
      <p:nvGrpSpPr>
        <p:cNvPr id="86" name="Shape 86"/>
        <p:cNvGrpSpPr/>
        <p:nvPr/>
      </p:nvGrpSpPr>
      <p:grpSpPr>
        <a:xfrm>
          <a:off x="0" y="0"/>
          <a:ext cx="0" cy="0"/>
          <a:chOff x="0" y="0"/>
          <a:chExt cx="0" cy="0"/>
        </a:xfrm>
      </p:grpSpPr>
      <p:sp>
        <p:nvSpPr>
          <p:cNvPr id="87" name="Google Shape;87;p13"/>
          <p:cNvSpPr txBox="1"/>
          <p:nvPr>
            <p:ph type="title"/>
          </p:nvPr>
        </p:nvSpPr>
        <p:spPr>
          <a:xfrm>
            <a:off x="687158" y="10041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8" name="Google Shape;88;p13"/>
          <p:cNvSpPr txBox="1"/>
          <p:nvPr>
            <p:ph idx="1" type="body"/>
          </p:nvPr>
        </p:nvSpPr>
        <p:spPr>
          <a:xfrm>
            <a:off x="687158" y="1838100"/>
            <a:ext cx="2808000" cy="2024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89" name="Google Shape;89;p13"/>
          <p:cNvSpPr/>
          <p:nvPr/>
        </p:nvSpPr>
        <p:spPr>
          <a:xfrm>
            <a:off x="4603700" y="0"/>
            <a:ext cx="4535700" cy="386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0" name="Google Shape;90;p13"/>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
  <p:cSld name="2 Col">
    <p:bg>
      <p:bgPr>
        <a:solidFill>
          <a:schemeClr val="lt1"/>
        </a:solidFill>
      </p:bgPr>
    </p:bg>
    <p:spTree>
      <p:nvGrpSpPr>
        <p:cNvPr id="91" name="Shape 91"/>
        <p:cNvGrpSpPr/>
        <p:nvPr/>
      </p:nvGrpSpPr>
      <p:grpSpPr>
        <a:xfrm>
          <a:off x="0" y="0"/>
          <a:ext cx="0" cy="0"/>
          <a:chOff x="0" y="0"/>
          <a:chExt cx="0" cy="0"/>
        </a:xfrm>
      </p:grpSpPr>
      <p:sp>
        <p:nvSpPr>
          <p:cNvPr id="92" name="Google Shape;92;p14"/>
          <p:cNvSpPr txBox="1"/>
          <p:nvPr>
            <p:ph type="title"/>
          </p:nvPr>
        </p:nvSpPr>
        <p:spPr>
          <a:xfrm>
            <a:off x="723018" y="384978"/>
            <a:ext cx="7500600" cy="458147"/>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SzPts val="2800"/>
              <a:buNone/>
              <a:defRPr b="1" i="0" sz="2800">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93" name="Google Shape;93;p14"/>
          <p:cNvCxnSpPr/>
          <p:nvPr/>
        </p:nvCxnSpPr>
        <p:spPr>
          <a:xfrm>
            <a:off x="714375" y="1042851"/>
            <a:ext cx="1600200" cy="2994"/>
          </a:xfrm>
          <a:prstGeom prst="straightConnector1">
            <a:avLst/>
          </a:prstGeom>
          <a:noFill/>
          <a:ln cap="flat" cmpd="sng" w="101600">
            <a:solidFill>
              <a:schemeClr val="accent1"/>
            </a:solidFill>
            <a:prstDash val="solid"/>
            <a:round/>
            <a:headEnd len="sm" w="sm" type="none"/>
            <a:tailEnd len="sm" w="sm" type="none"/>
          </a:ln>
        </p:spPr>
      </p:cxnSp>
      <p:sp>
        <p:nvSpPr>
          <p:cNvPr id="94" name="Google Shape;94;p14"/>
          <p:cNvSpPr txBox="1"/>
          <p:nvPr>
            <p:ph idx="1" type="body"/>
          </p:nvPr>
        </p:nvSpPr>
        <p:spPr>
          <a:xfrm>
            <a:off x="723017" y="1411062"/>
            <a:ext cx="3620384" cy="253817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800"/>
              <a:buFont typeface="Noto Sans Symbols"/>
              <a:buNone/>
              <a:defRPr sz="1200">
                <a:latin typeface="Montserrat"/>
                <a:ea typeface="Montserrat"/>
                <a:cs typeface="Montserrat"/>
                <a:sym typeface="Montserrat"/>
              </a:defRPr>
            </a:lvl1pPr>
            <a:lvl2pPr indent="-317500" lvl="1" marL="914400" algn="l">
              <a:lnSpc>
                <a:spcPct val="100000"/>
              </a:lnSpc>
              <a:spcBef>
                <a:spcPts val="1600"/>
              </a:spcBef>
              <a:spcAft>
                <a:spcPts val="0"/>
              </a:spcAft>
              <a:buSzPts val="1400"/>
              <a:buChar char="○"/>
              <a:defRPr sz="120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200"/>
            </a:lvl4pPr>
            <a:lvl5pPr indent="-317500" lvl="4" marL="2286000" algn="l">
              <a:lnSpc>
                <a:spcPct val="100000"/>
              </a:lnSpc>
              <a:spcBef>
                <a:spcPts val="1600"/>
              </a:spcBef>
              <a:spcAft>
                <a:spcPts val="0"/>
              </a:spcAft>
              <a:buSzPts val="1400"/>
              <a:buChar char="○"/>
              <a:defRPr sz="12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95" name="Google Shape;95;p14"/>
          <p:cNvSpPr txBox="1"/>
          <p:nvPr>
            <p:ph idx="2" type="body"/>
          </p:nvPr>
        </p:nvSpPr>
        <p:spPr>
          <a:xfrm>
            <a:off x="4778466" y="1411062"/>
            <a:ext cx="3567181" cy="253817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800"/>
              <a:buFont typeface="Noto Sans Symbols"/>
              <a:buNone/>
              <a:defRPr sz="1200">
                <a:latin typeface="Montserrat"/>
                <a:ea typeface="Montserrat"/>
                <a:cs typeface="Montserrat"/>
                <a:sym typeface="Montserrat"/>
              </a:defRPr>
            </a:lvl1pPr>
            <a:lvl2pPr indent="-317500" lvl="1" marL="914400" algn="l">
              <a:lnSpc>
                <a:spcPct val="100000"/>
              </a:lnSpc>
              <a:spcBef>
                <a:spcPts val="1600"/>
              </a:spcBef>
              <a:spcAft>
                <a:spcPts val="0"/>
              </a:spcAft>
              <a:buSzPts val="1400"/>
              <a:buChar char="○"/>
              <a:defRPr sz="120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200"/>
            </a:lvl4pPr>
            <a:lvl5pPr indent="-317500" lvl="4" marL="2286000" algn="l">
              <a:lnSpc>
                <a:spcPct val="100000"/>
              </a:lnSpc>
              <a:spcBef>
                <a:spcPts val="1600"/>
              </a:spcBef>
              <a:spcAft>
                <a:spcPts val="0"/>
              </a:spcAft>
              <a:buSzPts val="1400"/>
              <a:buChar char="○"/>
              <a:defRPr sz="12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cxnSp>
        <p:nvCxnSpPr>
          <p:cNvPr id="96" name="Google Shape;96;p14"/>
          <p:cNvCxnSpPr/>
          <p:nvPr/>
        </p:nvCxnSpPr>
        <p:spPr>
          <a:xfrm>
            <a:off x="4772025" y="1042851"/>
            <a:ext cx="1600200" cy="2994"/>
          </a:xfrm>
          <a:prstGeom prst="straightConnector1">
            <a:avLst/>
          </a:prstGeom>
          <a:noFill/>
          <a:ln cap="flat" cmpd="sng" w="101600">
            <a:solidFill>
              <a:schemeClr val="accent1"/>
            </a:solidFill>
            <a:prstDash val="solid"/>
            <a:round/>
            <a:headEnd len="sm" w="sm" type="none"/>
            <a:tailEnd len="sm" w="sm" type="none"/>
          </a:ln>
        </p:spPr>
      </p:cxnSp>
      <p:sp>
        <p:nvSpPr>
          <p:cNvPr id="97" name="Google Shape;97;p1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p14"/>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9" name="Google Shape;99;p14"/>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extLst>
    <p:ext uri="{DCECCB84-F9BA-43D5-87BE-67443E8EF086}">
      <p15:sldGuideLst>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0" name="Shape 100"/>
        <p:cNvGrpSpPr/>
        <p:nvPr/>
      </p:nvGrpSpPr>
      <p:grpSpPr>
        <a:xfrm>
          <a:off x="0" y="0"/>
          <a:ext cx="0" cy="0"/>
          <a:chOff x="0" y="0"/>
          <a:chExt cx="0" cy="0"/>
        </a:xfrm>
      </p:grpSpPr>
      <p:sp>
        <p:nvSpPr>
          <p:cNvPr id="101" name="Google Shape;101;p15"/>
          <p:cNvSpPr txBox="1"/>
          <p:nvPr>
            <p:ph type="title"/>
          </p:nvPr>
        </p:nvSpPr>
        <p:spPr>
          <a:xfrm>
            <a:off x="311700" y="228206"/>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15"/>
          <p:cNvSpPr txBox="1"/>
          <p:nvPr>
            <p:ph idx="1" type="body"/>
          </p:nvPr>
        </p:nvSpPr>
        <p:spPr>
          <a:xfrm>
            <a:off x="84138" y="1589087"/>
            <a:ext cx="8937625" cy="1512888"/>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03" name="Google Shape;103;p15"/>
          <p:cNvSpPr/>
          <p:nvPr>
            <p:ph idx="2" type="pic"/>
          </p:nvPr>
        </p:nvSpPr>
        <p:spPr>
          <a:xfrm>
            <a:off x="452438" y="3554413"/>
            <a:ext cx="2101850" cy="1225550"/>
          </a:xfrm>
          <a:prstGeom prst="rect">
            <a:avLst/>
          </a:prstGeom>
          <a:noFill/>
          <a:ln>
            <a:noFill/>
          </a:ln>
        </p:spPr>
      </p:sp>
      <p:sp>
        <p:nvSpPr>
          <p:cNvPr id="104" name="Google Shape;104;p15"/>
          <p:cNvSpPr/>
          <p:nvPr>
            <p:ph idx="3" type="pic"/>
          </p:nvPr>
        </p:nvSpPr>
        <p:spPr>
          <a:xfrm>
            <a:off x="3355975" y="3554413"/>
            <a:ext cx="2101850" cy="1225550"/>
          </a:xfrm>
          <a:prstGeom prst="rect">
            <a:avLst/>
          </a:prstGeom>
          <a:noFill/>
          <a:ln>
            <a:noFill/>
          </a:ln>
        </p:spPr>
      </p:sp>
      <p:sp>
        <p:nvSpPr>
          <p:cNvPr id="105" name="Google Shape;105;p15"/>
          <p:cNvSpPr/>
          <p:nvPr>
            <p:ph idx="4" type="pic"/>
          </p:nvPr>
        </p:nvSpPr>
        <p:spPr>
          <a:xfrm>
            <a:off x="6564312" y="3554413"/>
            <a:ext cx="2101850" cy="1225550"/>
          </a:xfrm>
          <a:prstGeom prst="rect">
            <a:avLst/>
          </a:prstGeom>
          <a:noFill/>
          <a:ln>
            <a:noFill/>
          </a:ln>
        </p:spPr>
      </p:sp>
      <p:sp>
        <p:nvSpPr>
          <p:cNvPr id="106" name="Google Shape;106;p15"/>
          <p:cNvSpPr txBox="1"/>
          <p:nvPr>
            <p:ph idx="5" type="body"/>
          </p:nvPr>
        </p:nvSpPr>
        <p:spPr>
          <a:xfrm>
            <a:off x="452438" y="4779963"/>
            <a:ext cx="2101850" cy="363537"/>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07" name="Google Shape;107;p15"/>
          <p:cNvSpPr txBox="1"/>
          <p:nvPr>
            <p:ph idx="6" type="body"/>
          </p:nvPr>
        </p:nvSpPr>
        <p:spPr>
          <a:xfrm>
            <a:off x="3355975" y="4779963"/>
            <a:ext cx="2101850" cy="363537"/>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08" name="Google Shape;108;p15"/>
          <p:cNvSpPr txBox="1"/>
          <p:nvPr>
            <p:ph idx="7" type="body"/>
          </p:nvPr>
        </p:nvSpPr>
        <p:spPr>
          <a:xfrm>
            <a:off x="6564312" y="4779963"/>
            <a:ext cx="2101850" cy="363537"/>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09" name="Google Shape;109;p15"/>
          <p:cNvSpPr txBox="1"/>
          <p:nvPr>
            <p:ph idx="8" type="body"/>
          </p:nvPr>
        </p:nvSpPr>
        <p:spPr>
          <a:xfrm>
            <a:off x="84138" y="1136650"/>
            <a:ext cx="8937625" cy="452438"/>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b="0" cap="none">
                <a:solidFill>
                  <a:schemeClr val="accent1"/>
                </a:solidFill>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0" name="Shape 110"/>
        <p:cNvGrpSpPr/>
        <p:nvPr/>
      </p:nvGrpSpPr>
      <p:grpSpPr>
        <a:xfrm>
          <a:off x="0" y="0"/>
          <a:ext cx="0" cy="0"/>
          <a:chOff x="0" y="0"/>
          <a:chExt cx="0" cy="0"/>
        </a:xfrm>
      </p:grpSpPr>
      <p:sp>
        <p:nvSpPr>
          <p:cNvPr id="111" name="Google Shape;11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2" name="Google Shape;11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p:cSld name="3 col">
    <p:bg>
      <p:bgPr>
        <a:solidFill>
          <a:schemeClr val="lt1"/>
        </a:solidFill>
      </p:bgPr>
    </p:bg>
    <p:spTree>
      <p:nvGrpSpPr>
        <p:cNvPr id="113" name="Shape 113"/>
        <p:cNvGrpSpPr/>
        <p:nvPr/>
      </p:nvGrpSpPr>
      <p:grpSpPr>
        <a:xfrm>
          <a:off x="0" y="0"/>
          <a:ext cx="0" cy="0"/>
          <a:chOff x="0" y="0"/>
          <a:chExt cx="0" cy="0"/>
        </a:xfrm>
      </p:grpSpPr>
      <p:sp>
        <p:nvSpPr>
          <p:cNvPr id="114" name="Google Shape;114;p17"/>
          <p:cNvSpPr txBox="1"/>
          <p:nvPr>
            <p:ph type="title"/>
          </p:nvPr>
        </p:nvSpPr>
        <p:spPr>
          <a:xfrm>
            <a:off x="723018" y="659298"/>
            <a:ext cx="3706108" cy="458147"/>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SzPts val="2800"/>
              <a:buNone/>
              <a:defRPr b="1" i="0" sz="33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115" name="Google Shape;115;p17"/>
          <p:cNvCxnSpPr/>
          <p:nvPr/>
        </p:nvCxnSpPr>
        <p:spPr>
          <a:xfrm>
            <a:off x="714375" y="1454331"/>
            <a:ext cx="1600200" cy="2994"/>
          </a:xfrm>
          <a:prstGeom prst="straightConnector1">
            <a:avLst/>
          </a:prstGeom>
          <a:noFill/>
          <a:ln cap="flat" cmpd="sng" w="101600">
            <a:solidFill>
              <a:schemeClr val="accent1"/>
            </a:solidFill>
            <a:prstDash val="solid"/>
            <a:round/>
            <a:headEnd len="sm" w="sm" type="none"/>
            <a:tailEnd len="sm" w="sm" type="none"/>
          </a:ln>
        </p:spPr>
      </p:cxnSp>
      <p:sp>
        <p:nvSpPr>
          <p:cNvPr id="116" name="Google Shape;116;p17"/>
          <p:cNvSpPr txBox="1"/>
          <p:nvPr>
            <p:ph idx="1" type="body"/>
          </p:nvPr>
        </p:nvSpPr>
        <p:spPr>
          <a:xfrm>
            <a:off x="714375" y="1725117"/>
            <a:ext cx="2277358" cy="3031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800"/>
              <a:buNone/>
              <a:defRPr sz="1350">
                <a:solidFill>
                  <a:schemeClr val="lt2"/>
                </a:solidFill>
                <a:latin typeface="Arial"/>
                <a:ea typeface="Arial"/>
                <a:cs typeface="Arial"/>
                <a:sym typeface="Arial"/>
              </a:defRPr>
            </a:lvl1pPr>
            <a:lvl2pPr indent="-228600" lvl="1" marL="914400" algn="l">
              <a:lnSpc>
                <a:spcPct val="100000"/>
              </a:lnSpc>
              <a:spcBef>
                <a:spcPts val="1600"/>
              </a:spcBef>
              <a:spcAft>
                <a:spcPts val="0"/>
              </a:spcAft>
              <a:buSzPts val="1400"/>
              <a:buNone/>
              <a:defRPr b="1" sz="1500"/>
            </a:lvl2pPr>
            <a:lvl3pPr indent="-228600" lvl="2" marL="1371600" algn="l">
              <a:lnSpc>
                <a:spcPct val="100000"/>
              </a:lnSpc>
              <a:spcBef>
                <a:spcPts val="1600"/>
              </a:spcBef>
              <a:spcAft>
                <a:spcPts val="0"/>
              </a:spcAft>
              <a:buSzPts val="1400"/>
              <a:buNone/>
              <a:defRPr b="1" sz="1350"/>
            </a:lvl3pPr>
            <a:lvl4pPr indent="-228600" lvl="3" marL="1828800" algn="l">
              <a:lnSpc>
                <a:spcPct val="100000"/>
              </a:lnSpc>
              <a:spcBef>
                <a:spcPts val="1600"/>
              </a:spcBef>
              <a:spcAft>
                <a:spcPts val="0"/>
              </a:spcAft>
              <a:buSzPts val="1400"/>
              <a:buNone/>
              <a:defRPr b="1" sz="1200"/>
            </a:lvl4pPr>
            <a:lvl5pPr indent="-228600" lvl="4" marL="2286000" algn="l">
              <a:lnSpc>
                <a:spcPct val="100000"/>
              </a:lnSpc>
              <a:spcBef>
                <a:spcPts val="1600"/>
              </a:spcBef>
              <a:spcAft>
                <a:spcPts val="0"/>
              </a:spcAft>
              <a:buSzPts val="1400"/>
              <a:buNone/>
              <a:defRPr b="1" sz="1200"/>
            </a:lvl5pPr>
            <a:lvl6pPr indent="-228600" lvl="5" marL="2743200" algn="l">
              <a:lnSpc>
                <a:spcPct val="100000"/>
              </a:lnSpc>
              <a:spcBef>
                <a:spcPts val="1600"/>
              </a:spcBef>
              <a:spcAft>
                <a:spcPts val="0"/>
              </a:spcAft>
              <a:buSzPts val="1400"/>
              <a:buNone/>
              <a:defRPr b="1" sz="1200"/>
            </a:lvl6pPr>
            <a:lvl7pPr indent="-228600" lvl="6" marL="3200400" algn="l">
              <a:lnSpc>
                <a:spcPct val="100000"/>
              </a:lnSpc>
              <a:spcBef>
                <a:spcPts val="1600"/>
              </a:spcBef>
              <a:spcAft>
                <a:spcPts val="0"/>
              </a:spcAft>
              <a:buSzPts val="1400"/>
              <a:buNone/>
              <a:defRPr b="1" sz="1200"/>
            </a:lvl7pPr>
            <a:lvl8pPr indent="-228600" lvl="7" marL="3657600" algn="l">
              <a:lnSpc>
                <a:spcPct val="100000"/>
              </a:lnSpc>
              <a:spcBef>
                <a:spcPts val="1600"/>
              </a:spcBef>
              <a:spcAft>
                <a:spcPts val="0"/>
              </a:spcAft>
              <a:buSzPts val="1400"/>
              <a:buNone/>
              <a:defRPr b="1" sz="1200"/>
            </a:lvl8pPr>
            <a:lvl9pPr indent="-228600" lvl="8" marL="4114800" algn="l">
              <a:lnSpc>
                <a:spcPct val="100000"/>
              </a:lnSpc>
              <a:spcBef>
                <a:spcPts val="1600"/>
              </a:spcBef>
              <a:spcAft>
                <a:spcPts val="1600"/>
              </a:spcAft>
              <a:buSzPts val="1400"/>
              <a:buNone/>
              <a:defRPr b="1" sz="1200"/>
            </a:lvl9pPr>
          </a:lstStyle>
          <a:p/>
        </p:txBody>
      </p:sp>
      <p:sp>
        <p:nvSpPr>
          <p:cNvPr id="117" name="Google Shape;117;p17"/>
          <p:cNvSpPr txBox="1"/>
          <p:nvPr>
            <p:ph idx="2" type="body"/>
          </p:nvPr>
        </p:nvSpPr>
        <p:spPr>
          <a:xfrm>
            <a:off x="714375" y="2099359"/>
            <a:ext cx="2277358" cy="1456604"/>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0"/>
              </a:spcBef>
              <a:spcAft>
                <a:spcPts val="0"/>
              </a:spcAft>
              <a:buSzPts val="1800"/>
              <a:buFont typeface="Noto Sans Symbols"/>
              <a:buChar char="▪"/>
              <a:defRPr sz="1200">
                <a:latin typeface="Arial"/>
                <a:ea typeface="Arial"/>
                <a:cs typeface="Arial"/>
                <a:sym typeface="Arial"/>
              </a:defRPr>
            </a:lvl1pPr>
            <a:lvl2pPr indent="-317500" lvl="1" marL="914400" algn="l">
              <a:lnSpc>
                <a:spcPct val="100000"/>
              </a:lnSpc>
              <a:spcBef>
                <a:spcPts val="1600"/>
              </a:spcBef>
              <a:spcAft>
                <a:spcPts val="0"/>
              </a:spcAft>
              <a:buSzPts val="1400"/>
              <a:buChar char="○"/>
              <a:defRPr sz="120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200"/>
            </a:lvl4pPr>
            <a:lvl5pPr indent="-317500" lvl="4" marL="2286000" algn="l">
              <a:lnSpc>
                <a:spcPct val="100000"/>
              </a:lnSpc>
              <a:spcBef>
                <a:spcPts val="1600"/>
              </a:spcBef>
              <a:spcAft>
                <a:spcPts val="0"/>
              </a:spcAft>
              <a:buSzPts val="1400"/>
              <a:buChar char="○"/>
              <a:defRPr sz="12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18" name="Google Shape;118;p17"/>
          <p:cNvSpPr txBox="1"/>
          <p:nvPr>
            <p:ph idx="3" type="body"/>
          </p:nvPr>
        </p:nvSpPr>
        <p:spPr>
          <a:xfrm>
            <a:off x="3427029" y="1725117"/>
            <a:ext cx="2277358" cy="3031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800"/>
              <a:buNone/>
              <a:defRPr sz="1350">
                <a:solidFill>
                  <a:schemeClr val="lt2"/>
                </a:solidFill>
                <a:latin typeface="Arial"/>
                <a:ea typeface="Arial"/>
                <a:cs typeface="Arial"/>
                <a:sym typeface="Arial"/>
              </a:defRPr>
            </a:lvl1pPr>
            <a:lvl2pPr indent="-228600" lvl="1" marL="914400" algn="l">
              <a:lnSpc>
                <a:spcPct val="100000"/>
              </a:lnSpc>
              <a:spcBef>
                <a:spcPts val="1600"/>
              </a:spcBef>
              <a:spcAft>
                <a:spcPts val="0"/>
              </a:spcAft>
              <a:buSzPts val="1400"/>
              <a:buNone/>
              <a:defRPr b="1" sz="1500"/>
            </a:lvl2pPr>
            <a:lvl3pPr indent="-228600" lvl="2" marL="1371600" algn="l">
              <a:lnSpc>
                <a:spcPct val="100000"/>
              </a:lnSpc>
              <a:spcBef>
                <a:spcPts val="1600"/>
              </a:spcBef>
              <a:spcAft>
                <a:spcPts val="0"/>
              </a:spcAft>
              <a:buSzPts val="1400"/>
              <a:buNone/>
              <a:defRPr b="1" sz="1350"/>
            </a:lvl3pPr>
            <a:lvl4pPr indent="-228600" lvl="3" marL="1828800" algn="l">
              <a:lnSpc>
                <a:spcPct val="100000"/>
              </a:lnSpc>
              <a:spcBef>
                <a:spcPts val="1600"/>
              </a:spcBef>
              <a:spcAft>
                <a:spcPts val="0"/>
              </a:spcAft>
              <a:buSzPts val="1400"/>
              <a:buNone/>
              <a:defRPr b="1" sz="1200"/>
            </a:lvl4pPr>
            <a:lvl5pPr indent="-228600" lvl="4" marL="2286000" algn="l">
              <a:lnSpc>
                <a:spcPct val="100000"/>
              </a:lnSpc>
              <a:spcBef>
                <a:spcPts val="1600"/>
              </a:spcBef>
              <a:spcAft>
                <a:spcPts val="0"/>
              </a:spcAft>
              <a:buSzPts val="1400"/>
              <a:buNone/>
              <a:defRPr b="1" sz="1200"/>
            </a:lvl5pPr>
            <a:lvl6pPr indent="-228600" lvl="5" marL="2743200" algn="l">
              <a:lnSpc>
                <a:spcPct val="100000"/>
              </a:lnSpc>
              <a:spcBef>
                <a:spcPts val="1600"/>
              </a:spcBef>
              <a:spcAft>
                <a:spcPts val="0"/>
              </a:spcAft>
              <a:buSzPts val="1400"/>
              <a:buNone/>
              <a:defRPr b="1" sz="1200"/>
            </a:lvl6pPr>
            <a:lvl7pPr indent="-228600" lvl="6" marL="3200400" algn="l">
              <a:lnSpc>
                <a:spcPct val="100000"/>
              </a:lnSpc>
              <a:spcBef>
                <a:spcPts val="1600"/>
              </a:spcBef>
              <a:spcAft>
                <a:spcPts val="0"/>
              </a:spcAft>
              <a:buSzPts val="1400"/>
              <a:buNone/>
              <a:defRPr b="1" sz="1200"/>
            </a:lvl7pPr>
            <a:lvl8pPr indent="-228600" lvl="7" marL="3657600" algn="l">
              <a:lnSpc>
                <a:spcPct val="100000"/>
              </a:lnSpc>
              <a:spcBef>
                <a:spcPts val="1600"/>
              </a:spcBef>
              <a:spcAft>
                <a:spcPts val="0"/>
              </a:spcAft>
              <a:buSzPts val="1400"/>
              <a:buNone/>
              <a:defRPr b="1" sz="1200"/>
            </a:lvl8pPr>
            <a:lvl9pPr indent="-228600" lvl="8" marL="4114800" algn="l">
              <a:lnSpc>
                <a:spcPct val="100000"/>
              </a:lnSpc>
              <a:spcBef>
                <a:spcPts val="1600"/>
              </a:spcBef>
              <a:spcAft>
                <a:spcPts val="1600"/>
              </a:spcAft>
              <a:buSzPts val="1400"/>
              <a:buNone/>
              <a:defRPr b="1" sz="1200"/>
            </a:lvl9pPr>
          </a:lstStyle>
          <a:p/>
        </p:txBody>
      </p:sp>
      <p:sp>
        <p:nvSpPr>
          <p:cNvPr id="119" name="Google Shape;119;p17"/>
          <p:cNvSpPr txBox="1"/>
          <p:nvPr>
            <p:ph idx="4" type="body"/>
          </p:nvPr>
        </p:nvSpPr>
        <p:spPr>
          <a:xfrm>
            <a:off x="3427029" y="2099359"/>
            <a:ext cx="2287971" cy="1456604"/>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0"/>
              </a:spcBef>
              <a:spcAft>
                <a:spcPts val="0"/>
              </a:spcAft>
              <a:buSzPts val="1800"/>
              <a:buFont typeface="Noto Sans Symbols"/>
              <a:buChar char="▪"/>
              <a:defRPr sz="1200">
                <a:latin typeface="Arial"/>
                <a:ea typeface="Arial"/>
                <a:cs typeface="Arial"/>
                <a:sym typeface="Arial"/>
              </a:defRPr>
            </a:lvl1pPr>
            <a:lvl2pPr indent="-317500" lvl="1" marL="914400" algn="l">
              <a:lnSpc>
                <a:spcPct val="100000"/>
              </a:lnSpc>
              <a:spcBef>
                <a:spcPts val="1600"/>
              </a:spcBef>
              <a:spcAft>
                <a:spcPts val="0"/>
              </a:spcAft>
              <a:buSzPts val="1400"/>
              <a:buChar char="○"/>
              <a:defRPr sz="120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200"/>
            </a:lvl4pPr>
            <a:lvl5pPr indent="-317500" lvl="4" marL="2286000" algn="l">
              <a:lnSpc>
                <a:spcPct val="100000"/>
              </a:lnSpc>
              <a:spcBef>
                <a:spcPts val="1600"/>
              </a:spcBef>
              <a:spcAft>
                <a:spcPts val="0"/>
              </a:spcAft>
              <a:buSzPts val="1400"/>
              <a:buChar char="○"/>
              <a:defRPr sz="12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20" name="Google Shape;120;p17"/>
          <p:cNvSpPr txBox="1"/>
          <p:nvPr>
            <p:ph idx="5" type="body"/>
          </p:nvPr>
        </p:nvSpPr>
        <p:spPr>
          <a:xfrm>
            <a:off x="6140263" y="1725117"/>
            <a:ext cx="2277358" cy="3031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800"/>
              <a:buNone/>
              <a:defRPr sz="1350">
                <a:solidFill>
                  <a:schemeClr val="lt2"/>
                </a:solidFill>
                <a:latin typeface="Arial"/>
                <a:ea typeface="Arial"/>
                <a:cs typeface="Arial"/>
                <a:sym typeface="Arial"/>
              </a:defRPr>
            </a:lvl1pPr>
            <a:lvl2pPr indent="-228600" lvl="1" marL="914400" algn="l">
              <a:lnSpc>
                <a:spcPct val="100000"/>
              </a:lnSpc>
              <a:spcBef>
                <a:spcPts val="1600"/>
              </a:spcBef>
              <a:spcAft>
                <a:spcPts val="0"/>
              </a:spcAft>
              <a:buSzPts val="1400"/>
              <a:buNone/>
              <a:defRPr b="1" sz="1500"/>
            </a:lvl2pPr>
            <a:lvl3pPr indent="-228600" lvl="2" marL="1371600" algn="l">
              <a:lnSpc>
                <a:spcPct val="100000"/>
              </a:lnSpc>
              <a:spcBef>
                <a:spcPts val="1600"/>
              </a:spcBef>
              <a:spcAft>
                <a:spcPts val="0"/>
              </a:spcAft>
              <a:buSzPts val="1400"/>
              <a:buNone/>
              <a:defRPr b="1" sz="1350"/>
            </a:lvl3pPr>
            <a:lvl4pPr indent="-228600" lvl="3" marL="1828800" algn="l">
              <a:lnSpc>
                <a:spcPct val="100000"/>
              </a:lnSpc>
              <a:spcBef>
                <a:spcPts val="1600"/>
              </a:spcBef>
              <a:spcAft>
                <a:spcPts val="0"/>
              </a:spcAft>
              <a:buSzPts val="1400"/>
              <a:buNone/>
              <a:defRPr b="1" sz="1200"/>
            </a:lvl4pPr>
            <a:lvl5pPr indent="-228600" lvl="4" marL="2286000" algn="l">
              <a:lnSpc>
                <a:spcPct val="100000"/>
              </a:lnSpc>
              <a:spcBef>
                <a:spcPts val="1600"/>
              </a:spcBef>
              <a:spcAft>
                <a:spcPts val="0"/>
              </a:spcAft>
              <a:buSzPts val="1400"/>
              <a:buNone/>
              <a:defRPr b="1" sz="1200"/>
            </a:lvl5pPr>
            <a:lvl6pPr indent="-228600" lvl="5" marL="2743200" algn="l">
              <a:lnSpc>
                <a:spcPct val="100000"/>
              </a:lnSpc>
              <a:spcBef>
                <a:spcPts val="1600"/>
              </a:spcBef>
              <a:spcAft>
                <a:spcPts val="0"/>
              </a:spcAft>
              <a:buSzPts val="1400"/>
              <a:buNone/>
              <a:defRPr b="1" sz="1200"/>
            </a:lvl6pPr>
            <a:lvl7pPr indent="-228600" lvl="6" marL="3200400" algn="l">
              <a:lnSpc>
                <a:spcPct val="100000"/>
              </a:lnSpc>
              <a:spcBef>
                <a:spcPts val="1600"/>
              </a:spcBef>
              <a:spcAft>
                <a:spcPts val="0"/>
              </a:spcAft>
              <a:buSzPts val="1400"/>
              <a:buNone/>
              <a:defRPr b="1" sz="1200"/>
            </a:lvl7pPr>
            <a:lvl8pPr indent="-228600" lvl="7" marL="3657600" algn="l">
              <a:lnSpc>
                <a:spcPct val="100000"/>
              </a:lnSpc>
              <a:spcBef>
                <a:spcPts val="1600"/>
              </a:spcBef>
              <a:spcAft>
                <a:spcPts val="0"/>
              </a:spcAft>
              <a:buSzPts val="1400"/>
              <a:buNone/>
              <a:defRPr b="1" sz="1200"/>
            </a:lvl8pPr>
            <a:lvl9pPr indent="-228600" lvl="8" marL="4114800" algn="l">
              <a:lnSpc>
                <a:spcPct val="100000"/>
              </a:lnSpc>
              <a:spcBef>
                <a:spcPts val="1600"/>
              </a:spcBef>
              <a:spcAft>
                <a:spcPts val="1600"/>
              </a:spcAft>
              <a:buSzPts val="1400"/>
              <a:buNone/>
              <a:defRPr b="1" sz="1200"/>
            </a:lvl9pPr>
          </a:lstStyle>
          <a:p/>
        </p:txBody>
      </p:sp>
      <p:sp>
        <p:nvSpPr>
          <p:cNvPr id="121" name="Google Shape;121;p17"/>
          <p:cNvSpPr txBox="1"/>
          <p:nvPr>
            <p:ph idx="6" type="body"/>
          </p:nvPr>
        </p:nvSpPr>
        <p:spPr>
          <a:xfrm>
            <a:off x="6140263" y="2099359"/>
            <a:ext cx="2277358" cy="1456604"/>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0"/>
              </a:spcBef>
              <a:spcAft>
                <a:spcPts val="0"/>
              </a:spcAft>
              <a:buSzPts val="1800"/>
              <a:buFont typeface="Noto Sans Symbols"/>
              <a:buChar char="▪"/>
              <a:defRPr sz="1200">
                <a:latin typeface="Arial"/>
                <a:ea typeface="Arial"/>
                <a:cs typeface="Arial"/>
                <a:sym typeface="Arial"/>
              </a:defRPr>
            </a:lvl1pPr>
            <a:lvl2pPr indent="-317500" lvl="1" marL="914400" algn="l">
              <a:lnSpc>
                <a:spcPct val="100000"/>
              </a:lnSpc>
              <a:spcBef>
                <a:spcPts val="1600"/>
              </a:spcBef>
              <a:spcAft>
                <a:spcPts val="0"/>
              </a:spcAft>
              <a:buSzPts val="1400"/>
              <a:buChar char="○"/>
              <a:defRPr sz="1200"/>
            </a:lvl2pPr>
            <a:lvl3pPr indent="-317500" lvl="2" marL="1371600" algn="l">
              <a:lnSpc>
                <a:spcPct val="100000"/>
              </a:lnSpc>
              <a:spcBef>
                <a:spcPts val="1600"/>
              </a:spcBef>
              <a:spcAft>
                <a:spcPts val="0"/>
              </a:spcAft>
              <a:buSzPts val="1400"/>
              <a:buChar char="■"/>
              <a:defRPr sz="1200"/>
            </a:lvl3pPr>
            <a:lvl4pPr indent="-317500" lvl="3" marL="1828800" algn="l">
              <a:lnSpc>
                <a:spcPct val="100000"/>
              </a:lnSpc>
              <a:spcBef>
                <a:spcPts val="1600"/>
              </a:spcBef>
              <a:spcAft>
                <a:spcPts val="0"/>
              </a:spcAft>
              <a:buSzPts val="1400"/>
              <a:buChar char="●"/>
              <a:defRPr sz="1200"/>
            </a:lvl4pPr>
            <a:lvl5pPr indent="-317500" lvl="4" marL="2286000" algn="l">
              <a:lnSpc>
                <a:spcPct val="100000"/>
              </a:lnSpc>
              <a:spcBef>
                <a:spcPts val="1600"/>
              </a:spcBef>
              <a:spcAft>
                <a:spcPts val="0"/>
              </a:spcAft>
              <a:buSzPts val="1400"/>
              <a:buChar char="○"/>
              <a:defRPr sz="12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cxnSp>
        <p:nvCxnSpPr>
          <p:cNvPr id="122" name="Google Shape;122;p17"/>
          <p:cNvCxnSpPr/>
          <p:nvPr/>
        </p:nvCxnSpPr>
        <p:spPr>
          <a:xfrm>
            <a:off x="3427029" y="1454331"/>
            <a:ext cx="1600200" cy="2994"/>
          </a:xfrm>
          <a:prstGeom prst="straightConnector1">
            <a:avLst/>
          </a:prstGeom>
          <a:noFill/>
          <a:ln cap="flat" cmpd="sng" w="101600">
            <a:solidFill>
              <a:schemeClr val="accent1"/>
            </a:solidFill>
            <a:prstDash val="solid"/>
            <a:round/>
            <a:headEnd len="sm" w="sm" type="none"/>
            <a:tailEnd len="sm" w="sm" type="none"/>
          </a:ln>
        </p:spPr>
      </p:cxnSp>
      <p:cxnSp>
        <p:nvCxnSpPr>
          <p:cNvPr id="123" name="Google Shape;123;p17"/>
          <p:cNvCxnSpPr/>
          <p:nvPr/>
        </p:nvCxnSpPr>
        <p:spPr>
          <a:xfrm>
            <a:off x="6140263" y="1454331"/>
            <a:ext cx="1600200" cy="2994"/>
          </a:xfrm>
          <a:prstGeom prst="straightConnector1">
            <a:avLst/>
          </a:prstGeom>
          <a:noFill/>
          <a:ln cap="flat" cmpd="sng" w="101600">
            <a:solidFill>
              <a:schemeClr val="accent1"/>
            </a:solidFill>
            <a:prstDash val="solid"/>
            <a:round/>
            <a:headEnd len="sm" w="sm" type="none"/>
            <a:tailEnd len="sm" w="sm" type="none"/>
          </a:ln>
        </p:spPr>
      </p:cxnSp>
    </p:spTree>
  </p:cSld>
  <p:clrMapOvr>
    <a:masterClrMapping/>
  </p:clrMapOvr>
  <p:extLst>
    <p:ext uri="{DCECCB84-F9BA-43D5-87BE-67443E8EF086}">
      <p15:sldGuideLst>
        <p15:guide id="1" pos="600">
          <p15:clr>
            <a:srgbClr val="FBAE40"/>
          </p15:clr>
        </p15:guide>
        <p15:guide id="2" pos="7080">
          <p15:clr>
            <a:srgbClr val="FBAE40"/>
          </p15:clr>
        </p15:guide>
        <p15:guide id="3" pos="2520">
          <p15:clr>
            <a:srgbClr val="FBAE40"/>
          </p15:clr>
        </p15:guide>
        <p15:guide id="4" pos="5160">
          <p15:clr>
            <a:srgbClr val="FBAE40"/>
          </p15:clr>
        </p15:guide>
        <p15:guide id="5" orient="horz" pos="1224">
          <p15:clr>
            <a:srgbClr val="FBAE40"/>
          </p15:clr>
        </p15:guide>
        <p15:guide id="6" orient="horz" pos="1440">
          <p15:clr>
            <a:srgbClr val="FBAE40"/>
          </p15:clr>
        </p15:guide>
        <p15:guide id="7" orient="horz" pos="552">
          <p15:clr>
            <a:srgbClr val="FBAE40"/>
          </p15:clr>
        </p15:guide>
        <p15:guide id="8" pos="4800">
          <p15:clr>
            <a:srgbClr val="FBAE40"/>
          </p15:clr>
        </p15:guide>
        <p15:guide id="9" pos="2880">
          <p15:clr>
            <a:srgbClr val="FBAE40"/>
          </p15:clr>
        </p15:guide>
        <p15:guide id="10" orient="horz" pos="17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lt1"/>
        </a:solidFill>
      </p:bgPr>
    </p:bg>
    <p:spTree>
      <p:nvGrpSpPr>
        <p:cNvPr id="124" name="Shape 124"/>
        <p:cNvGrpSpPr/>
        <p:nvPr/>
      </p:nvGrpSpPr>
      <p:grpSpPr>
        <a:xfrm>
          <a:off x="0" y="0"/>
          <a:ext cx="0" cy="0"/>
          <a:chOff x="0" y="0"/>
          <a:chExt cx="0" cy="0"/>
        </a:xfrm>
      </p:grpSpPr>
      <p:sp>
        <p:nvSpPr>
          <p:cNvPr id="125" name="Google Shape;125;p18"/>
          <p:cNvSpPr/>
          <p:nvPr>
            <p:ph idx="2" type="chart"/>
          </p:nvPr>
        </p:nvSpPr>
        <p:spPr>
          <a:xfrm>
            <a:off x="714375" y="1454331"/>
            <a:ext cx="7764608" cy="3083027"/>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lvl="1"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lvl="2"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lvl="3"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lvl="4"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lvl="5"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lvl="6"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lvl="7"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lvl="8" marR="0" rtl="0" algn="l">
              <a:lnSpc>
                <a:spcPct val="100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126" name="Google Shape;12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Content">
  <p:cSld name="Text and Content">
    <p:bg>
      <p:bgPr>
        <a:solidFill>
          <a:schemeClr val="lt1"/>
        </a:solidFill>
      </p:bgPr>
    </p:bg>
    <p:spTree>
      <p:nvGrpSpPr>
        <p:cNvPr id="128" name="Shape 128"/>
        <p:cNvGrpSpPr/>
        <p:nvPr/>
      </p:nvGrpSpPr>
      <p:grpSpPr>
        <a:xfrm>
          <a:off x="0" y="0"/>
          <a:ext cx="0" cy="0"/>
          <a:chOff x="0" y="0"/>
          <a:chExt cx="0" cy="0"/>
        </a:xfrm>
      </p:grpSpPr>
      <p:sp>
        <p:nvSpPr>
          <p:cNvPr id="129" name="Google Shape;129;p19"/>
          <p:cNvSpPr txBox="1"/>
          <p:nvPr>
            <p:ph type="title"/>
          </p:nvPr>
        </p:nvSpPr>
        <p:spPr>
          <a:xfrm>
            <a:off x="723018" y="659298"/>
            <a:ext cx="3706108" cy="45814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dk1"/>
              </a:buClr>
              <a:buSzPts val="4400"/>
              <a:buFont typeface="Franklin Gothic"/>
              <a:buNone/>
              <a:defRPr b="1" i="0" sz="3300">
                <a:solidFill>
                  <a:schemeClr val="dk1"/>
                </a:solidFill>
                <a:latin typeface="Franklin Gothic"/>
                <a:ea typeface="Franklin Gothic"/>
                <a:cs typeface="Franklin Gothic"/>
                <a:sym typeface="Franklin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9"/>
          <p:cNvSpPr txBox="1"/>
          <p:nvPr>
            <p:ph idx="1" type="body"/>
          </p:nvPr>
        </p:nvSpPr>
        <p:spPr>
          <a:xfrm>
            <a:off x="100013" y="1271587"/>
            <a:ext cx="8965406" cy="37290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Tree>
  </p:cSld>
  <p:clrMapOvr>
    <a:masterClrMapping/>
  </p:clrMapOvr>
  <p:extLst>
    <p:ext uri="{DCECCB84-F9BA-43D5-87BE-67443E8EF086}">
      <p15:sldGuideLst>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5" name="Shape 135"/>
        <p:cNvGrpSpPr/>
        <p:nvPr/>
      </p:nvGrpSpPr>
      <p:grpSpPr>
        <a:xfrm>
          <a:off x="0" y="0"/>
          <a:ext cx="0" cy="0"/>
          <a:chOff x="0" y="0"/>
          <a:chExt cx="0" cy="0"/>
        </a:xfrm>
      </p:grpSpPr>
      <p:sp>
        <p:nvSpPr>
          <p:cNvPr id="136" name="Google Shape;136;p21"/>
          <p:cNvSpPr txBox="1"/>
          <p:nvPr>
            <p:ph idx="1" type="body"/>
          </p:nvPr>
        </p:nvSpPr>
        <p:spPr>
          <a:xfrm>
            <a:off x="705225" y="1166075"/>
            <a:ext cx="7138500" cy="30789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1600"/>
              </a:spcBef>
              <a:spcAft>
                <a:spcPts val="0"/>
              </a:spcAft>
              <a:buSzPts val="1200"/>
              <a:buChar char="○"/>
              <a:defRPr sz="1200"/>
            </a:lvl2pPr>
            <a:lvl3pPr indent="-304800" lvl="2" marL="1371600" algn="l">
              <a:lnSpc>
                <a:spcPct val="100000"/>
              </a:lnSpc>
              <a:spcBef>
                <a:spcPts val="1600"/>
              </a:spcBef>
              <a:spcAft>
                <a:spcPts val="0"/>
              </a:spcAft>
              <a:buSzPts val="1200"/>
              <a:buChar char="■"/>
              <a:defRPr sz="1200"/>
            </a:lvl3pPr>
            <a:lvl4pPr indent="-304800" lvl="3" marL="1828800" algn="l">
              <a:lnSpc>
                <a:spcPct val="100000"/>
              </a:lnSpc>
              <a:spcBef>
                <a:spcPts val="1600"/>
              </a:spcBef>
              <a:spcAft>
                <a:spcPts val="0"/>
              </a:spcAft>
              <a:buSzPts val="1200"/>
              <a:buChar char="●"/>
              <a:defRPr sz="1200"/>
            </a:lvl4pPr>
            <a:lvl5pPr indent="-304800" lvl="4" marL="2286000" algn="l">
              <a:lnSpc>
                <a:spcPct val="100000"/>
              </a:lnSpc>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137" name="Google Shape;137;p21"/>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 name="Google Shape;16;p3"/>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17" name="Google Shape;17;p3"/>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8" name="Shape 138"/>
        <p:cNvGrpSpPr/>
        <p:nvPr/>
      </p:nvGrpSpPr>
      <p:grpSpPr>
        <a:xfrm>
          <a:off x="0" y="0"/>
          <a:ext cx="0" cy="0"/>
          <a:chOff x="0" y="0"/>
          <a:chExt cx="0" cy="0"/>
        </a:xfrm>
      </p:grpSpPr>
      <p:sp>
        <p:nvSpPr>
          <p:cNvPr id="139" name="Google Shape;139;p22"/>
          <p:cNvSpPr/>
          <p:nvPr/>
        </p:nvSpPr>
        <p:spPr>
          <a:xfrm>
            <a:off x="-14800" y="-22200"/>
            <a:ext cx="7341600" cy="5202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2"/>
          <p:cNvSpPr txBox="1"/>
          <p:nvPr>
            <p:ph type="ctrTitle"/>
          </p:nvPr>
        </p:nvSpPr>
        <p:spPr>
          <a:xfrm>
            <a:off x="888325" y="2056650"/>
            <a:ext cx="4878000" cy="10302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ctr">
              <a:lnSpc>
                <a:spcPct val="90000"/>
              </a:lnSpc>
              <a:spcBef>
                <a:spcPts val="0"/>
              </a:spcBef>
              <a:spcAft>
                <a:spcPts val="0"/>
              </a:spcAft>
              <a:buClr>
                <a:schemeClr val="accent1"/>
              </a:buClr>
              <a:buSzPts val="5200"/>
              <a:buNone/>
              <a:defRPr sz="5200">
                <a:solidFill>
                  <a:schemeClr val="accent1"/>
                </a:solidFill>
              </a:defRPr>
            </a:lvl2pPr>
            <a:lvl3pPr lvl="2" algn="ctr">
              <a:lnSpc>
                <a:spcPct val="90000"/>
              </a:lnSpc>
              <a:spcBef>
                <a:spcPts val="0"/>
              </a:spcBef>
              <a:spcAft>
                <a:spcPts val="0"/>
              </a:spcAft>
              <a:buClr>
                <a:schemeClr val="accent1"/>
              </a:buClr>
              <a:buSzPts val="5200"/>
              <a:buNone/>
              <a:defRPr sz="5200">
                <a:solidFill>
                  <a:schemeClr val="accent1"/>
                </a:solidFill>
              </a:defRPr>
            </a:lvl3pPr>
            <a:lvl4pPr lvl="3" algn="ctr">
              <a:lnSpc>
                <a:spcPct val="90000"/>
              </a:lnSpc>
              <a:spcBef>
                <a:spcPts val="0"/>
              </a:spcBef>
              <a:spcAft>
                <a:spcPts val="0"/>
              </a:spcAft>
              <a:buClr>
                <a:schemeClr val="accent1"/>
              </a:buClr>
              <a:buSzPts val="5200"/>
              <a:buNone/>
              <a:defRPr sz="5200">
                <a:solidFill>
                  <a:schemeClr val="accent1"/>
                </a:solidFill>
              </a:defRPr>
            </a:lvl4pPr>
            <a:lvl5pPr lvl="4" algn="ctr">
              <a:lnSpc>
                <a:spcPct val="90000"/>
              </a:lnSpc>
              <a:spcBef>
                <a:spcPts val="0"/>
              </a:spcBef>
              <a:spcAft>
                <a:spcPts val="0"/>
              </a:spcAft>
              <a:buClr>
                <a:schemeClr val="accent1"/>
              </a:buClr>
              <a:buSzPts val="5200"/>
              <a:buNone/>
              <a:defRPr sz="5200">
                <a:solidFill>
                  <a:schemeClr val="accent1"/>
                </a:solidFill>
              </a:defRPr>
            </a:lvl5pPr>
            <a:lvl6pPr lvl="5" algn="ctr">
              <a:lnSpc>
                <a:spcPct val="90000"/>
              </a:lnSpc>
              <a:spcBef>
                <a:spcPts val="0"/>
              </a:spcBef>
              <a:spcAft>
                <a:spcPts val="0"/>
              </a:spcAft>
              <a:buClr>
                <a:schemeClr val="accent1"/>
              </a:buClr>
              <a:buSzPts val="5200"/>
              <a:buNone/>
              <a:defRPr sz="5200">
                <a:solidFill>
                  <a:schemeClr val="accent1"/>
                </a:solidFill>
              </a:defRPr>
            </a:lvl6pPr>
            <a:lvl7pPr lvl="6" algn="ctr">
              <a:lnSpc>
                <a:spcPct val="90000"/>
              </a:lnSpc>
              <a:spcBef>
                <a:spcPts val="0"/>
              </a:spcBef>
              <a:spcAft>
                <a:spcPts val="0"/>
              </a:spcAft>
              <a:buClr>
                <a:schemeClr val="accent1"/>
              </a:buClr>
              <a:buSzPts val="5200"/>
              <a:buNone/>
              <a:defRPr sz="5200">
                <a:solidFill>
                  <a:schemeClr val="accent1"/>
                </a:solidFill>
              </a:defRPr>
            </a:lvl7pPr>
            <a:lvl8pPr lvl="7" algn="ctr">
              <a:lnSpc>
                <a:spcPct val="90000"/>
              </a:lnSpc>
              <a:spcBef>
                <a:spcPts val="0"/>
              </a:spcBef>
              <a:spcAft>
                <a:spcPts val="0"/>
              </a:spcAft>
              <a:buClr>
                <a:schemeClr val="accent1"/>
              </a:buClr>
              <a:buSzPts val="5200"/>
              <a:buNone/>
              <a:defRPr sz="5200">
                <a:solidFill>
                  <a:schemeClr val="accent1"/>
                </a:solidFill>
              </a:defRPr>
            </a:lvl8pPr>
            <a:lvl9pPr lvl="8" algn="ctr">
              <a:lnSpc>
                <a:spcPct val="90000"/>
              </a:lnSpc>
              <a:spcBef>
                <a:spcPts val="0"/>
              </a:spcBef>
              <a:spcAft>
                <a:spcPts val="0"/>
              </a:spcAft>
              <a:buClr>
                <a:schemeClr val="accent1"/>
              </a:buClr>
              <a:buSzPts val="5200"/>
              <a:buNone/>
              <a:defRPr sz="5200">
                <a:solidFill>
                  <a:schemeClr val="accent1"/>
                </a:solidFill>
              </a:defRPr>
            </a:lvl9pPr>
          </a:lstStyle>
          <a:p/>
        </p:txBody>
      </p:sp>
      <p:sp>
        <p:nvSpPr>
          <p:cNvPr id="141" name="Google Shape;141;p22"/>
          <p:cNvSpPr txBox="1"/>
          <p:nvPr>
            <p:ph idx="1" type="subTitle"/>
          </p:nvPr>
        </p:nvSpPr>
        <p:spPr>
          <a:xfrm>
            <a:off x="888325" y="4399261"/>
            <a:ext cx="3430800" cy="37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1"/>
        </a:solidFill>
      </p:bgPr>
    </p:bg>
    <p:spTree>
      <p:nvGrpSpPr>
        <p:cNvPr id="142" name="Shape 142"/>
        <p:cNvGrpSpPr/>
        <p:nvPr/>
      </p:nvGrpSpPr>
      <p:grpSpPr>
        <a:xfrm>
          <a:off x="0" y="0"/>
          <a:ext cx="0" cy="0"/>
          <a:chOff x="0" y="0"/>
          <a:chExt cx="0" cy="0"/>
        </a:xfrm>
      </p:grpSpPr>
      <p:grpSp>
        <p:nvGrpSpPr>
          <p:cNvPr id="143" name="Google Shape;143;p23"/>
          <p:cNvGrpSpPr/>
          <p:nvPr/>
        </p:nvGrpSpPr>
        <p:grpSpPr>
          <a:xfrm>
            <a:off x="0" y="1"/>
            <a:ext cx="9144000" cy="5143475"/>
            <a:chOff x="0" y="0"/>
            <a:chExt cx="9144000" cy="5143475"/>
          </a:xfrm>
        </p:grpSpPr>
        <p:grpSp>
          <p:nvGrpSpPr>
            <p:cNvPr id="144" name="Google Shape;144;p23"/>
            <p:cNvGrpSpPr/>
            <p:nvPr/>
          </p:nvGrpSpPr>
          <p:grpSpPr>
            <a:xfrm>
              <a:off x="0" y="0"/>
              <a:ext cx="9144000" cy="5143475"/>
              <a:chOff x="0" y="0"/>
              <a:chExt cx="9144000" cy="5143475"/>
            </a:xfrm>
          </p:grpSpPr>
          <p:sp>
            <p:nvSpPr>
              <p:cNvPr id="145" name="Google Shape;145;p23"/>
              <p:cNvSpPr/>
              <p:nvPr/>
            </p:nvSpPr>
            <p:spPr>
              <a:xfrm>
                <a:off x="0" y="4748000"/>
                <a:ext cx="91440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3"/>
              <p:cNvSpPr/>
              <p:nvPr/>
            </p:nvSpPr>
            <p:spPr>
              <a:xfrm>
                <a:off x="0" y="0"/>
                <a:ext cx="91440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3"/>
              <p:cNvSpPr/>
              <p:nvPr/>
            </p:nvSpPr>
            <p:spPr>
              <a:xfrm rot="5400000">
                <a:off x="-2215050" y="2533025"/>
                <a:ext cx="48255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p:nvPr/>
            </p:nvSpPr>
            <p:spPr>
              <a:xfrm rot="5400000">
                <a:off x="6533550" y="2533025"/>
                <a:ext cx="48255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p23"/>
            <p:cNvSpPr/>
            <p:nvPr/>
          </p:nvSpPr>
          <p:spPr>
            <a:xfrm>
              <a:off x="1490850" y="3577150"/>
              <a:ext cx="6162300" cy="128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 name="Google Shape;150;p23"/>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s">
  <p:cSld name="Title + Two Lists">
    <p:spTree>
      <p:nvGrpSpPr>
        <p:cNvPr id="151" name="Shape 151"/>
        <p:cNvGrpSpPr/>
        <p:nvPr/>
      </p:nvGrpSpPr>
      <p:grpSpPr>
        <a:xfrm>
          <a:off x="0" y="0"/>
          <a:ext cx="0" cy="0"/>
          <a:chOff x="0" y="0"/>
          <a:chExt cx="0" cy="0"/>
        </a:xfrm>
      </p:grpSpPr>
      <p:sp>
        <p:nvSpPr>
          <p:cNvPr id="152" name="Google Shape;152;p24"/>
          <p:cNvSpPr txBox="1"/>
          <p:nvPr>
            <p:ph idx="1" type="body"/>
          </p:nvPr>
        </p:nvSpPr>
        <p:spPr>
          <a:xfrm>
            <a:off x="966675" y="1468475"/>
            <a:ext cx="3276600" cy="29814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sz="1300"/>
            </a:lvl1pPr>
            <a:lvl2pPr indent="-311150" lvl="1" marL="914400" algn="l">
              <a:lnSpc>
                <a:spcPct val="100000"/>
              </a:lnSpc>
              <a:spcBef>
                <a:spcPts val="1600"/>
              </a:spcBef>
              <a:spcAft>
                <a:spcPts val="0"/>
              </a:spcAft>
              <a:buSzPts val="1300"/>
              <a:buChar char="○"/>
              <a:defRPr sz="1300"/>
            </a:lvl2pPr>
            <a:lvl3pPr indent="-311150" lvl="2" marL="1371600" algn="l">
              <a:lnSpc>
                <a:spcPct val="100000"/>
              </a:lnSpc>
              <a:spcBef>
                <a:spcPts val="1600"/>
              </a:spcBef>
              <a:spcAft>
                <a:spcPts val="0"/>
              </a:spcAft>
              <a:buSzPts val="1300"/>
              <a:buChar char="■"/>
              <a:defRPr sz="1300"/>
            </a:lvl3pPr>
            <a:lvl4pPr indent="-311150" lvl="3" marL="1828800" algn="l">
              <a:lnSpc>
                <a:spcPct val="100000"/>
              </a:lnSpc>
              <a:spcBef>
                <a:spcPts val="1600"/>
              </a:spcBef>
              <a:spcAft>
                <a:spcPts val="0"/>
              </a:spcAft>
              <a:buSzPts val="1300"/>
              <a:buChar char="●"/>
              <a:defRPr sz="1300"/>
            </a:lvl4pPr>
            <a:lvl5pPr indent="-311150" lvl="4" marL="2286000" algn="l">
              <a:lnSpc>
                <a:spcPct val="100000"/>
              </a:lnSpc>
              <a:spcBef>
                <a:spcPts val="1600"/>
              </a:spcBef>
              <a:spcAft>
                <a:spcPts val="0"/>
              </a:spcAft>
              <a:buSzPts val="1300"/>
              <a:buChar char="○"/>
              <a:defRPr sz="1300"/>
            </a:lvl5pPr>
            <a:lvl6pPr indent="-311150" lvl="5" marL="2743200" algn="l">
              <a:lnSpc>
                <a:spcPct val="100000"/>
              </a:lnSpc>
              <a:spcBef>
                <a:spcPts val="1600"/>
              </a:spcBef>
              <a:spcAft>
                <a:spcPts val="0"/>
              </a:spcAft>
              <a:buSzPts val="1300"/>
              <a:buChar char="■"/>
              <a:defRPr sz="1300"/>
            </a:lvl6pPr>
            <a:lvl7pPr indent="-311150" lvl="6" marL="3200400" algn="l">
              <a:lnSpc>
                <a:spcPct val="100000"/>
              </a:lnSpc>
              <a:spcBef>
                <a:spcPts val="1600"/>
              </a:spcBef>
              <a:spcAft>
                <a:spcPts val="0"/>
              </a:spcAft>
              <a:buSzPts val="1300"/>
              <a:buChar char="●"/>
              <a:defRPr sz="1300"/>
            </a:lvl7pPr>
            <a:lvl8pPr indent="-311150" lvl="7" marL="3657600" algn="l">
              <a:lnSpc>
                <a:spcPct val="100000"/>
              </a:lnSpc>
              <a:spcBef>
                <a:spcPts val="1600"/>
              </a:spcBef>
              <a:spcAft>
                <a:spcPts val="0"/>
              </a:spcAft>
              <a:buSzPts val="1300"/>
              <a:buChar char="○"/>
              <a:defRPr sz="1300"/>
            </a:lvl8pPr>
            <a:lvl9pPr indent="-311150" lvl="8" marL="4114800" algn="l">
              <a:lnSpc>
                <a:spcPct val="100000"/>
              </a:lnSpc>
              <a:spcBef>
                <a:spcPts val="1600"/>
              </a:spcBef>
              <a:spcAft>
                <a:spcPts val="1600"/>
              </a:spcAft>
              <a:buSzPts val="1300"/>
              <a:buChar char="■"/>
              <a:defRPr sz="1300"/>
            </a:lvl9pPr>
          </a:lstStyle>
          <a:p/>
        </p:txBody>
      </p:sp>
      <p:sp>
        <p:nvSpPr>
          <p:cNvPr id="153" name="Google Shape;153;p24"/>
          <p:cNvSpPr txBox="1"/>
          <p:nvPr>
            <p:ph idx="2" type="body"/>
          </p:nvPr>
        </p:nvSpPr>
        <p:spPr>
          <a:xfrm>
            <a:off x="4900625" y="1468475"/>
            <a:ext cx="3276600" cy="29814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sz="1300"/>
            </a:lvl1pPr>
            <a:lvl2pPr indent="-311150" lvl="1" marL="914400" algn="l">
              <a:lnSpc>
                <a:spcPct val="100000"/>
              </a:lnSpc>
              <a:spcBef>
                <a:spcPts val="1600"/>
              </a:spcBef>
              <a:spcAft>
                <a:spcPts val="0"/>
              </a:spcAft>
              <a:buSzPts val="1300"/>
              <a:buChar char="○"/>
              <a:defRPr sz="1300"/>
            </a:lvl2pPr>
            <a:lvl3pPr indent="-311150" lvl="2" marL="1371600" algn="l">
              <a:lnSpc>
                <a:spcPct val="100000"/>
              </a:lnSpc>
              <a:spcBef>
                <a:spcPts val="1600"/>
              </a:spcBef>
              <a:spcAft>
                <a:spcPts val="0"/>
              </a:spcAft>
              <a:buSzPts val="1300"/>
              <a:buChar char="■"/>
              <a:defRPr sz="1300"/>
            </a:lvl3pPr>
            <a:lvl4pPr indent="-311150" lvl="3" marL="1828800" algn="l">
              <a:lnSpc>
                <a:spcPct val="100000"/>
              </a:lnSpc>
              <a:spcBef>
                <a:spcPts val="1600"/>
              </a:spcBef>
              <a:spcAft>
                <a:spcPts val="0"/>
              </a:spcAft>
              <a:buSzPts val="1300"/>
              <a:buChar char="●"/>
              <a:defRPr sz="1300"/>
            </a:lvl4pPr>
            <a:lvl5pPr indent="-311150" lvl="4" marL="2286000" algn="l">
              <a:lnSpc>
                <a:spcPct val="100000"/>
              </a:lnSpc>
              <a:spcBef>
                <a:spcPts val="1600"/>
              </a:spcBef>
              <a:spcAft>
                <a:spcPts val="0"/>
              </a:spcAft>
              <a:buSzPts val="1300"/>
              <a:buChar char="○"/>
              <a:defRPr sz="1300"/>
            </a:lvl5pPr>
            <a:lvl6pPr indent="-311150" lvl="5" marL="2743200" algn="l">
              <a:lnSpc>
                <a:spcPct val="100000"/>
              </a:lnSpc>
              <a:spcBef>
                <a:spcPts val="1600"/>
              </a:spcBef>
              <a:spcAft>
                <a:spcPts val="0"/>
              </a:spcAft>
              <a:buSzPts val="1300"/>
              <a:buChar char="■"/>
              <a:defRPr sz="1300"/>
            </a:lvl6pPr>
            <a:lvl7pPr indent="-311150" lvl="6" marL="3200400" algn="l">
              <a:lnSpc>
                <a:spcPct val="100000"/>
              </a:lnSpc>
              <a:spcBef>
                <a:spcPts val="1600"/>
              </a:spcBef>
              <a:spcAft>
                <a:spcPts val="0"/>
              </a:spcAft>
              <a:buSzPts val="1300"/>
              <a:buChar char="●"/>
              <a:defRPr sz="1300"/>
            </a:lvl7pPr>
            <a:lvl8pPr indent="-311150" lvl="7" marL="3657600" algn="l">
              <a:lnSpc>
                <a:spcPct val="100000"/>
              </a:lnSpc>
              <a:spcBef>
                <a:spcPts val="1600"/>
              </a:spcBef>
              <a:spcAft>
                <a:spcPts val="0"/>
              </a:spcAft>
              <a:buSzPts val="1300"/>
              <a:buChar char="○"/>
              <a:defRPr sz="1300"/>
            </a:lvl8pPr>
            <a:lvl9pPr indent="-311150" lvl="8" marL="4114800" algn="l">
              <a:lnSpc>
                <a:spcPct val="100000"/>
              </a:lnSpc>
              <a:spcBef>
                <a:spcPts val="1600"/>
              </a:spcBef>
              <a:spcAft>
                <a:spcPts val="1600"/>
              </a:spcAft>
              <a:buSzPts val="1300"/>
              <a:buChar char="■"/>
              <a:defRPr sz="1300"/>
            </a:lvl9pPr>
          </a:lstStyle>
          <a:p/>
        </p:txBody>
      </p:sp>
      <p:sp>
        <p:nvSpPr>
          <p:cNvPr id="154" name="Google Shape;154;p24"/>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6" name="Shape 156"/>
        <p:cNvGrpSpPr/>
        <p:nvPr/>
      </p:nvGrpSpPr>
      <p:grpSpPr>
        <a:xfrm>
          <a:off x="0" y="0"/>
          <a:ext cx="0" cy="0"/>
          <a:chOff x="0" y="0"/>
          <a:chExt cx="0" cy="0"/>
        </a:xfrm>
      </p:grpSpPr>
      <p:sp>
        <p:nvSpPr>
          <p:cNvPr id="157" name="Google Shape;157;p26"/>
          <p:cNvSpPr/>
          <p:nvPr/>
        </p:nvSpPr>
        <p:spPr>
          <a:xfrm>
            <a:off x="4961200" y="-75"/>
            <a:ext cx="4182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6"/>
          <p:cNvSpPr/>
          <p:nvPr/>
        </p:nvSpPr>
        <p:spPr>
          <a:xfrm>
            <a:off x="0" y="-75"/>
            <a:ext cx="453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6"/>
          <p:cNvSpPr txBox="1"/>
          <p:nvPr>
            <p:ph type="title"/>
          </p:nvPr>
        </p:nvSpPr>
        <p:spPr>
          <a:xfrm>
            <a:off x="311700" y="23032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60" name="Google Shape;160;p26"/>
          <p:cNvSpPr txBox="1"/>
          <p:nvPr>
            <p:ph idx="2" type="title"/>
          </p:nvPr>
        </p:nvSpPr>
        <p:spPr>
          <a:xfrm>
            <a:off x="1921688" y="1703819"/>
            <a:ext cx="3546000" cy="84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p:txBody>
      </p:sp>
      <p:sp>
        <p:nvSpPr>
          <p:cNvPr id="161" name="Google Shape;161;p26"/>
          <p:cNvSpPr txBox="1"/>
          <p:nvPr>
            <p:ph idx="1" type="subTitle"/>
          </p:nvPr>
        </p:nvSpPr>
        <p:spPr>
          <a:xfrm>
            <a:off x="4947031" y="3080756"/>
            <a:ext cx="2405100" cy="37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2" name="Shape 162"/>
        <p:cNvGrpSpPr/>
        <p:nvPr/>
      </p:nvGrpSpPr>
      <p:grpSpPr>
        <a:xfrm>
          <a:off x="0" y="0"/>
          <a:ext cx="0" cy="0"/>
          <a:chOff x="0" y="0"/>
          <a:chExt cx="0" cy="0"/>
        </a:xfrm>
      </p:grpSpPr>
      <p:sp>
        <p:nvSpPr>
          <p:cNvPr id="163" name="Google Shape;163;p27"/>
          <p:cNvSpPr txBox="1"/>
          <p:nvPr>
            <p:ph idx="1" type="body"/>
          </p:nvPr>
        </p:nvSpPr>
        <p:spPr>
          <a:xfrm>
            <a:off x="1228050" y="1958550"/>
            <a:ext cx="2817600" cy="2491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64" name="Google Shape;164;p27"/>
          <p:cNvSpPr txBox="1"/>
          <p:nvPr>
            <p:ph idx="2" type="body"/>
          </p:nvPr>
        </p:nvSpPr>
        <p:spPr>
          <a:xfrm>
            <a:off x="5098350" y="1958550"/>
            <a:ext cx="2817600" cy="2491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65" name="Google Shape;165;p27"/>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 name="Google Shape;166;p27"/>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7"/>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168" name="Google Shape;168;p27"/>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cxnSp>
        <p:nvCxnSpPr>
          <p:cNvPr id="169" name="Google Shape;169;p27"/>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
        <p:nvSpPr>
          <p:cNvPr id="170" name="Google Shape;170;p27"/>
          <p:cNvSpPr txBox="1"/>
          <p:nvPr>
            <p:ph idx="3" type="title"/>
          </p:nvPr>
        </p:nvSpPr>
        <p:spPr>
          <a:xfrm>
            <a:off x="1228048" y="1163688"/>
            <a:ext cx="25065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171" name="Google Shape;171;p27"/>
          <p:cNvSpPr txBox="1"/>
          <p:nvPr>
            <p:ph idx="4" type="title"/>
          </p:nvPr>
        </p:nvSpPr>
        <p:spPr>
          <a:xfrm>
            <a:off x="5098348" y="1163675"/>
            <a:ext cx="25065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2" name="Shape 172"/>
        <p:cNvGrpSpPr/>
        <p:nvPr/>
      </p:nvGrpSpPr>
      <p:grpSpPr>
        <a:xfrm>
          <a:off x="0" y="0"/>
          <a:ext cx="0" cy="0"/>
          <a:chOff x="0" y="0"/>
          <a:chExt cx="0" cy="0"/>
        </a:xfrm>
      </p:grpSpPr>
      <p:sp>
        <p:nvSpPr>
          <p:cNvPr id="173" name="Google Shape;173;p28"/>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 name="Google Shape;174;p28"/>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5" name="Google Shape;175;p28"/>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176" name="Google Shape;176;p28"/>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177" name="Google Shape;177;p28"/>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78" name="Shape 178"/>
        <p:cNvGrpSpPr/>
        <p:nvPr/>
      </p:nvGrpSpPr>
      <p:grpSpPr>
        <a:xfrm>
          <a:off x="0" y="0"/>
          <a:ext cx="0" cy="0"/>
          <a:chOff x="0" y="0"/>
          <a:chExt cx="0" cy="0"/>
        </a:xfrm>
      </p:grpSpPr>
      <p:sp>
        <p:nvSpPr>
          <p:cNvPr id="179" name="Google Shape;179;p29"/>
          <p:cNvSpPr txBox="1"/>
          <p:nvPr>
            <p:ph type="title"/>
          </p:nvPr>
        </p:nvSpPr>
        <p:spPr>
          <a:xfrm>
            <a:off x="5284325" y="99015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0" name="Google Shape;180;p29"/>
          <p:cNvSpPr txBox="1"/>
          <p:nvPr>
            <p:ph idx="1" type="body"/>
          </p:nvPr>
        </p:nvSpPr>
        <p:spPr>
          <a:xfrm>
            <a:off x="5284325" y="1824150"/>
            <a:ext cx="2808000" cy="2024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81" name="Google Shape;181;p29"/>
          <p:cNvSpPr/>
          <p:nvPr/>
        </p:nvSpPr>
        <p:spPr>
          <a:xfrm>
            <a:off x="-13825" y="-13825"/>
            <a:ext cx="4535700" cy="386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2" name="Google Shape;182;p29"/>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183" name="Google Shape;183;p29"/>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84" name="Shape 184"/>
        <p:cNvGrpSpPr/>
        <p:nvPr/>
      </p:nvGrpSpPr>
      <p:grpSpPr>
        <a:xfrm>
          <a:off x="0" y="0"/>
          <a:ext cx="0" cy="0"/>
          <a:chOff x="0" y="0"/>
          <a:chExt cx="0" cy="0"/>
        </a:xfrm>
      </p:grpSpPr>
      <p:sp>
        <p:nvSpPr>
          <p:cNvPr id="185" name="Google Shape;185;p30"/>
          <p:cNvSpPr txBox="1"/>
          <p:nvPr>
            <p:ph idx="1" type="subTitle"/>
          </p:nvPr>
        </p:nvSpPr>
        <p:spPr>
          <a:xfrm>
            <a:off x="705225" y="1135125"/>
            <a:ext cx="2588100" cy="276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186" name="Google Shape;186;p30"/>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7" name="Google Shape;187;p30"/>
          <p:cNvSpPr/>
          <p:nvPr/>
        </p:nvSpPr>
        <p:spPr>
          <a:xfrm>
            <a:off x="4243400" y="625525"/>
            <a:ext cx="4900500" cy="4508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0"/>
          <p:cNvSpPr txBox="1"/>
          <p:nvPr>
            <p:ph idx="2" type="body"/>
          </p:nvPr>
        </p:nvSpPr>
        <p:spPr>
          <a:xfrm>
            <a:off x="4698575" y="3174475"/>
            <a:ext cx="3559500" cy="1414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rgbClr val="FFFFFF"/>
              </a:buClr>
              <a:buSzPts val="1400"/>
              <a:buChar char="●"/>
              <a:defRPr sz="1400">
                <a:solidFill>
                  <a:srgbClr val="FFFFFF"/>
                </a:solidFill>
              </a:defRPr>
            </a:lvl1pPr>
            <a:lvl2pPr indent="-317500" lvl="1" marL="914400" algn="l">
              <a:lnSpc>
                <a:spcPct val="100000"/>
              </a:lnSpc>
              <a:spcBef>
                <a:spcPts val="1600"/>
              </a:spcBef>
              <a:spcAft>
                <a:spcPts val="0"/>
              </a:spcAft>
              <a:buClr>
                <a:srgbClr val="FFFFFF"/>
              </a:buClr>
              <a:buSzPts val="1400"/>
              <a:buChar char="○"/>
              <a:defRPr>
                <a:solidFill>
                  <a:srgbClr val="FFFFFF"/>
                </a:solidFill>
              </a:defRPr>
            </a:lvl2pPr>
            <a:lvl3pPr indent="-317500" lvl="2" marL="1371600" algn="l">
              <a:lnSpc>
                <a:spcPct val="100000"/>
              </a:lnSpc>
              <a:spcBef>
                <a:spcPts val="1600"/>
              </a:spcBef>
              <a:spcAft>
                <a:spcPts val="0"/>
              </a:spcAft>
              <a:buClr>
                <a:srgbClr val="FFFFFF"/>
              </a:buClr>
              <a:buSzPts val="1400"/>
              <a:buChar char="■"/>
              <a:defRPr>
                <a:solidFill>
                  <a:srgbClr val="FFFFFF"/>
                </a:solidFill>
              </a:defRPr>
            </a:lvl3pPr>
            <a:lvl4pPr indent="-317500" lvl="3" marL="1828800" algn="l">
              <a:lnSpc>
                <a:spcPct val="100000"/>
              </a:lnSpc>
              <a:spcBef>
                <a:spcPts val="1600"/>
              </a:spcBef>
              <a:spcAft>
                <a:spcPts val="0"/>
              </a:spcAft>
              <a:buClr>
                <a:srgbClr val="FFFFFF"/>
              </a:buClr>
              <a:buSzPts val="1400"/>
              <a:buChar char="●"/>
              <a:defRPr>
                <a:solidFill>
                  <a:srgbClr val="FFFFFF"/>
                </a:solidFill>
              </a:defRPr>
            </a:lvl4pPr>
            <a:lvl5pPr indent="-317500" lvl="4" marL="2286000" algn="l">
              <a:lnSpc>
                <a:spcPct val="100000"/>
              </a:lnSpc>
              <a:spcBef>
                <a:spcPts val="1600"/>
              </a:spcBef>
              <a:spcAft>
                <a:spcPts val="0"/>
              </a:spcAft>
              <a:buClr>
                <a:srgbClr val="FFFFFF"/>
              </a:buClr>
              <a:buSzPts val="1400"/>
              <a:buChar char="○"/>
              <a:defRPr>
                <a:solidFill>
                  <a:srgbClr val="FFFFFF"/>
                </a:solidFill>
              </a:defRPr>
            </a:lvl5pPr>
            <a:lvl6pPr indent="-317500" lvl="5" marL="2743200" algn="l">
              <a:lnSpc>
                <a:spcPct val="100000"/>
              </a:lnSpc>
              <a:spcBef>
                <a:spcPts val="1600"/>
              </a:spcBef>
              <a:spcAft>
                <a:spcPts val="0"/>
              </a:spcAft>
              <a:buClr>
                <a:srgbClr val="FFFFFF"/>
              </a:buClr>
              <a:buSzPts val="1400"/>
              <a:buChar char="■"/>
              <a:defRPr>
                <a:solidFill>
                  <a:srgbClr val="FFFFFF"/>
                </a:solidFill>
              </a:defRPr>
            </a:lvl6pPr>
            <a:lvl7pPr indent="-317500" lvl="6" marL="3200400" algn="l">
              <a:lnSpc>
                <a:spcPct val="100000"/>
              </a:lnSpc>
              <a:spcBef>
                <a:spcPts val="1600"/>
              </a:spcBef>
              <a:spcAft>
                <a:spcPts val="0"/>
              </a:spcAft>
              <a:buClr>
                <a:srgbClr val="FFFFFF"/>
              </a:buClr>
              <a:buSzPts val="1400"/>
              <a:buChar char="●"/>
              <a:defRPr>
                <a:solidFill>
                  <a:srgbClr val="FFFFFF"/>
                </a:solidFill>
              </a:defRPr>
            </a:lvl7pPr>
            <a:lvl8pPr indent="-317500" lvl="7" marL="3657600" algn="l">
              <a:lnSpc>
                <a:spcPct val="100000"/>
              </a:lnSpc>
              <a:spcBef>
                <a:spcPts val="1600"/>
              </a:spcBef>
              <a:spcAft>
                <a:spcPts val="0"/>
              </a:spcAft>
              <a:buClr>
                <a:srgbClr val="FFFFFF"/>
              </a:buClr>
              <a:buSzPts val="1400"/>
              <a:buChar char="○"/>
              <a:defRPr>
                <a:solidFill>
                  <a:srgbClr val="FFFFFF"/>
                </a:solidFill>
              </a:defRPr>
            </a:lvl8pPr>
            <a:lvl9pPr indent="-317500" lvl="8" marL="4114800" algn="l">
              <a:lnSpc>
                <a:spcPct val="100000"/>
              </a:lnSpc>
              <a:spcBef>
                <a:spcPts val="1600"/>
              </a:spcBef>
              <a:spcAft>
                <a:spcPts val="1600"/>
              </a:spcAft>
              <a:buClr>
                <a:srgbClr val="FFFFFF"/>
              </a:buClr>
              <a:buSzPts val="1400"/>
              <a:buChar char="■"/>
              <a:defRPr>
                <a:solidFill>
                  <a:srgbClr val="FFFFFF"/>
                </a:solidFill>
              </a:defRPr>
            </a:lvl9pPr>
          </a:lstStyle>
          <a:p/>
        </p:txBody>
      </p:sp>
      <p:cxnSp>
        <p:nvCxnSpPr>
          <p:cNvPr id="189" name="Google Shape;189;p30"/>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190" name="Google Shape;190;p30"/>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COVID-19</a:t>
            </a:r>
            <a:endParaRPr b="0" i="0" sz="900" u="none" cap="none" strike="noStrike">
              <a:solidFill>
                <a:schemeClr val="lt1"/>
              </a:solidFill>
              <a:latin typeface="Arial"/>
              <a:ea typeface="Arial"/>
              <a:cs typeface="Arial"/>
              <a:sym typeface="Arial"/>
            </a:endParaRPr>
          </a:p>
        </p:txBody>
      </p:sp>
      <p:cxnSp>
        <p:nvCxnSpPr>
          <p:cNvPr id="191" name="Google Shape;191;p30"/>
          <p:cNvCxnSpPr/>
          <p:nvPr/>
        </p:nvCxnSpPr>
        <p:spPr>
          <a:xfrm rot="10800000">
            <a:off x="4248225" y="4940300"/>
            <a:ext cx="43440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92" name="Shape 192"/>
        <p:cNvGrpSpPr/>
        <p:nvPr/>
      </p:nvGrpSpPr>
      <p:grpSpPr>
        <a:xfrm>
          <a:off x="0" y="0"/>
          <a:ext cx="0" cy="0"/>
          <a:chOff x="0" y="0"/>
          <a:chExt cx="0" cy="0"/>
        </a:xfrm>
      </p:grpSpPr>
      <p:sp>
        <p:nvSpPr>
          <p:cNvPr id="193" name="Google Shape;193;p31"/>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194" name="Google Shape;194;p31"/>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195" name="Google Shape;195;p31"/>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1">
    <p:spTree>
      <p:nvGrpSpPr>
        <p:cNvPr id="18" name="Shape 18"/>
        <p:cNvGrpSpPr/>
        <p:nvPr/>
      </p:nvGrpSpPr>
      <p:grpSpPr>
        <a:xfrm>
          <a:off x="0" y="0"/>
          <a:ext cx="0" cy="0"/>
          <a:chOff x="0" y="0"/>
          <a:chExt cx="0" cy="0"/>
        </a:xfrm>
      </p:grpSpPr>
      <p:sp>
        <p:nvSpPr>
          <p:cNvPr id="19" name="Google Shape;19;p4"/>
          <p:cNvSpPr txBox="1"/>
          <p:nvPr>
            <p:ph type="title"/>
          </p:nvPr>
        </p:nvSpPr>
        <p:spPr>
          <a:xfrm>
            <a:off x="1355725" y="76993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0" name="Google Shape;20;p4"/>
          <p:cNvSpPr txBox="1"/>
          <p:nvPr>
            <p:ph idx="1" type="subTitle"/>
          </p:nvPr>
        </p:nvSpPr>
        <p:spPr>
          <a:xfrm>
            <a:off x="1355725" y="99193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1" name="Google Shape;21;p4"/>
          <p:cNvSpPr txBox="1"/>
          <p:nvPr>
            <p:ph idx="2" type="title"/>
          </p:nvPr>
        </p:nvSpPr>
        <p:spPr>
          <a:xfrm>
            <a:off x="689200" y="61976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2" name="Google Shape;22;p4"/>
          <p:cNvSpPr txBox="1"/>
          <p:nvPr>
            <p:ph idx="3" type="title"/>
          </p:nvPr>
        </p:nvSpPr>
        <p:spPr>
          <a:xfrm>
            <a:off x="1355725" y="1555159"/>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3" name="Google Shape;23;p4"/>
          <p:cNvSpPr txBox="1"/>
          <p:nvPr>
            <p:ph idx="4" type="subTitle"/>
          </p:nvPr>
        </p:nvSpPr>
        <p:spPr>
          <a:xfrm>
            <a:off x="1355725" y="1777159"/>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4" name="Google Shape;24;p4"/>
          <p:cNvSpPr txBox="1"/>
          <p:nvPr>
            <p:ph idx="5" type="title"/>
          </p:nvPr>
        </p:nvSpPr>
        <p:spPr>
          <a:xfrm>
            <a:off x="689200" y="1404988"/>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5" name="Google Shape;25;p4"/>
          <p:cNvSpPr txBox="1"/>
          <p:nvPr>
            <p:ph idx="6" type="title"/>
          </p:nvPr>
        </p:nvSpPr>
        <p:spPr>
          <a:xfrm>
            <a:off x="1355725" y="234038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6" name="Google Shape;26;p4"/>
          <p:cNvSpPr txBox="1"/>
          <p:nvPr>
            <p:ph idx="7" type="subTitle"/>
          </p:nvPr>
        </p:nvSpPr>
        <p:spPr>
          <a:xfrm>
            <a:off x="1355725" y="256238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7" name="Google Shape;27;p4"/>
          <p:cNvSpPr txBox="1"/>
          <p:nvPr>
            <p:ph idx="8" type="title"/>
          </p:nvPr>
        </p:nvSpPr>
        <p:spPr>
          <a:xfrm>
            <a:off x="689200" y="219021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8" name="Google Shape;28;p4"/>
          <p:cNvSpPr txBox="1"/>
          <p:nvPr>
            <p:ph idx="9" type="title"/>
          </p:nvPr>
        </p:nvSpPr>
        <p:spPr>
          <a:xfrm>
            <a:off x="1355725" y="3125609"/>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9" name="Google Shape;29;p4"/>
          <p:cNvSpPr txBox="1"/>
          <p:nvPr>
            <p:ph idx="13" type="subTitle"/>
          </p:nvPr>
        </p:nvSpPr>
        <p:spPr>
          <a:xfrm>
            <a:off x="1355725" y="3347609"/>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30" name="Google Shape;30;p4"/>
          <p:cNvSpPr txBox="1"/>
          <p:nvPr>
            <p:ph idx="14" type="title"/>
          </p:nvPr>
        </p:nvSpPr>
        <p:spPr>
          <a:xfrm>
            <a:off x="689200" y="2975438"/>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31" name="Google Shape;31;p4"/>
          <p:cNvSpPr txBox="1"/>
          <p:nvPr>
            <p:ph idx="15" type="title"/>
          </p:nvPr>
        </p:nvSpPr>
        <p:spPr>
          <a:xfrm>
            <a:off x="1355725" y="391083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32" name="Google Shape;32;p4"/>
          <p:cNvSpPr txBox="1"/>
          <p:nvPr>
            <p:ph idx="16" type="subTitle"/>
          </p:nvPr>
        </p:nvSpPr>
        <p:spPr>
          <a:xfrm>
            <a:off x="1355725" y="413283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33" name="Google Shape;33;p4"/>
          <p:cNvSpPr txBox="1"/>
          <p:nvPr>
            <p:ph idx="17" type="title"/>
          </p:nvPr>
        </p:nvSpPr>
        <p:spPr>
          <a:xfrm>
            <a:off x="689200" y="376066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34" name="Google Shape;34;p4"/>
          <p:cNvSpPr/>
          <p:nvPr/>
        </p:nvSpPr>
        <p:spPr>
          <a:xfrm>
            <a:off x="6864925" y="0"/>
            <a:ext cx="22791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 name="Google Shape;35;p4"/>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cxnSp>
        <p:nvCxnSpPr>
          <p:cNvPr id="36" name="Google Shape;36;p4"/>
          <p:cNvCxnSpPr/>
          <p:nvPr/>
        </p:nvCxnSpPr>
        <p:spPr>
          <a:xfrm rot="10800000">
            <a:off x="6860625" y="4940300"/>
            <a:ext cx="17316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96" name="Shape 196"/>
        <p:cNvGrpSpPr/>
        <p:nvPr/>
      </p:nvGrpSpPr>
      <p:grpSpPr>
        <a:xfrm>
          <a:off x="0" y="0"/>
          <a:ext cx="0" cy="0"/>
          <a:chOff x="0" y="0"/>
          <a:chExt cx="0" cy="0"/>
        </a:xfrm>
      </p:grpSpPr>
      <p:sp>
        <p:nvSpPr>
          <p:cNvPr id="197" name="Google Shape;197;p32"/>
          <p:cNvSpPr txBox="1"/>
          <p:nvPr>
            <p:ph type="title"/>
          </p:nvPr>
        </p:nvSpPr>
        <p:spPr>
          <a:xfrm>
            <a:off x="311700" y="11823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98" name="Google Shape;198;p32"/>
          <p:cNvSpPr txBox="1"/>
          <p:nvPr>
            <p:ph idx="1" type="body"/>
          </p:nvPr>
        </p:nvSpPr>
        <p:spPr>
          <a:xfrm>
            <a:off x="311700" y="3076025"/>
            <a:ext cx="8520600" cy="4833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99" name="Google Shape;199;p32"/>
          <p:cNvSpPr/>
          <p:nvPr/>
        </p:nvSpPr>
        <p:spPr>
          <a:xfrm>
            <a:off x="0" y="-9525"/>
            <a:ext cx="1428900" cy="338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2"/>
          <p:cNvSpPr/>
          <p:nvPr/>
        </p:nvSpPr>
        <p:spPr>
          <a:xfrm>
            <a:off x="7715100" y="1756800"/>
            <a:ext cx="1428900" cy="338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201" name="Shape 201"/>
        <p:cNvGrpSpPr/>
        <p:nvPr/>
      </p:nvGrpSpPr>
      <p:grpSpPr>
        <a:xfrm>
          <a:off x="0" y="0"/>
          <a:ext cx="0" cy="0"/>
          <a:chOff x="0" y="0"/>
          <a:chExt cx="0" cy="0"/>
        </a:xfrm>
      </p:grpSpPr>
      <p:sp>
        <p:nvSpPr>
          <p:cNvPr id="202" name="Google Shape;202;p33"/>
          <p:cNvSpPr txBox="1"/>
          <p:nvPr>
            <p:ph type="title"/>
          </p:nvPr>
        </p:nvSpPr>
        <p:spPr>
          <a:xfrm>
            <a:off x="1355725" y="76993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03" name="Google Shape;203;p33"/>
          <p:cNvSpPr txBox="1"/>
          <p:nvPr>
            <p:ph idx="1" type="subTitle"/>
          </p:nvPr>
        </p:nvSpPr>
        <p:spPr>
          <a:xfrm>
            <a:off x="1355725" y="99193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04" name="Google Shape;204;p33"/>
          <p:cNvSpPr txBox="1"/>
          <p:nvPr>
            <p:ph idx="2" type="title"/>
          </p:nvPr>
        </p:nvSpPr>
        <p:spPr>
          <a:xfrm>
            <a:off x="689200" y="61976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05" name="Google Shape;205;p33"/>
          <p:cNvSpPr txBox="1"/>
          <p:nvPr>
            <p:ph idx="3" type="title"/>
          </p:nvPr>
        </p:nvSpPr>
        <p:spPr>
          <a:xfrm>
            <a:off x="1355725" y="1555159"/>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06" name="Google Shape;206;p33"/>
          <p:cNvSpPr txBox="1"/>
          <p:nvPr>
            <p:ph idx="4" type="subTitle"/>
          </p:nvPr>
        </p:nvSpPr>
        <p:spPr>
          <a:xfrm>
            <a:off x="1355725" y="1777159"/>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07" name="Google Shape;207;p33"/>
          <p:cNvSpPr txBox="1"/>
          <p:nvPr>
            <p:ph idx="5" type="title"/>
          </p:nvPr>
        </p:nvSpPr>
        <p:spPr>
          <a:xfrm>
            <a:off x="689200" y="1404988"/>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08" name="Google Shape;208;p33"/>
          <p:cNvSpPr txBox="1"/>
          <p:nvPr>
            <p:ph idx="6" type="title"/>
          </p:nvPr>
        </p:nvSpPr>
        <p:spPr>
          <a:xfrm>
            <a:off x="1355725" y="234038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09" name="Google Shape;209;p33"/>
          <p:cNvSpPr txBox="1"/>
          <p:nvPr>
            <p:ph idx="7" type="subTitle"/>
          </p:nvPr>
        </p:nvSpPr>
        <p:spPr>
          <a:xfrm>
            <a:off x="1355725" y="256238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10" name="Google Shape;210;p33"/>
          <p:cNvSpPr txBox="1"/>
          <p:nvPr>
            <p:ph idx="8" type="title"/>
          </p:nvPr>
        </p:nvSpPr>
        <p:spPr>
          <a:xfrm>
            <a:off x="689200" y="219021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11" name="Google Shape;211;p33"/>
          <p:cNvSpPr txBox="1"/>
          <p:nvPr>
            <p:ph idx="9" type="title"/>
          </p:nvPr>
        </p:nvSpPr>
        <p:spPr>
          <a:xfrm>
            <a:off x="1355725" y="3125609"/>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12" name="Google Shape;212;p33"/>
          <p:cNvSpPr txBox="1"/>
          <p:nvPr>
            <p:ph idx="13" type="subTitle"/>
          </p:nvPr>
        </p:nvSpPr>
        <p:spPr>
          <a:xfrm>
            <a:off x="1355725" y="3347609"/>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13" name="Google Shape;213;p33"/>
          <p:cNvSpPr txBox="1"/>
          <p:nvPr>
            <p:ph idx="14" type="title"/>
          </p:nvPr>
        </p:nvSpPr>
        <p:spPr>
          <a:xfrm>
            <a:off x="689200" y="2975438"/>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14" name="Google Shape;214;p33"/>
          <p:cNvSpPr txBox="1"/>
          <p:nvPr>
            <p:ph idx="15" type="title"/>
          </p:nvPr>
        </p:nvSpPr>
        <p:spPr>
          <a:xfrm>
            <a:off x="1355725" y="3910834"/>
            <a:ext cx="39579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15" name="Google Shape;215;p33"/>
          <p:cNvSpPr txBox="1"/>
          <p:nvPr>
            <p:ph idx="16" type="subTitle"/>
          </p:nvPr>
        </p:nvSpPr>
        <p:spPr>
          <a:xfrm>
            <a:off x="1355725" y="4132834"/>
            <a:ext cx="3957900" cy="390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16" name="Google Shape;216;p33"/>
          <p:cNvSpPr txBox="1"/>
          <p:nvPr>
            <p:ph idx="17" type="title"/>
          </p:nvPr>
        </p:nvSpPr>
        <p:spPr>
          <a:xfrm>
            <a:off x="689200" y="3760663"/>
            <a:ext cx="770100" cy="540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r">
              <a:lnSpc>
                <a:spcPct val="100000"/>
              </a:lnSpc>
              <a:spcBef>
                <a:spcPts val="0"/>
              </a:spcBef>
              <a:spcAft>
                <a:spcPts val="0"/>
              </a:spcAft>
              <a:buClr>
                <a:schemeClr val="accent2"/>
              </a:buClr>
              <a:buSzPts val="2400"/>
              <a:buNone/>
              <a:defRPr sz="2400">
                <a:solidFill>
                  <a:schemeClr val="accent2"/>
                </a:solidFill>
              </a:defRPr>
            </a:lvl2pPr>
            <a:lvl3pPr lvl="2" algn="r">
              <a:lnSpc>
                <a:spcPct val="100000"/>
              </a:lnSpc>
              <a:spcBef>
                <a:spcPts val="0"/>
              </a:spcBef>
              <a:spcAft>
                <a:spcPts val="0"/>
              </a:spcAft>
              <a:buClr>
                <a:schemeClr val="accent2"/>
              </a:buClr>
              <a:buSzPts val="2400"/>
              <a:buNone/>
              <a:defRPr sz="2400">
                <a:solidFill>
                  <a:schemeClr val="accent2"/>
                </a:solidFill>
              </a:defRPr>
            </a:lvl3pPr>
            <a:lvl4pPr lvl="3" algn="r">
              <a:lnSpc>
                <a:spcPct val="100000"/>
              </a:lnSpc>
              <a:spcBef>
                <a:spcPts val="0"/>
              </a:spcBef>
              <a:spcAft>
                <a:spcPts val="0"/>
              </a:spcAft>
              <a:buClr>
                <a:schemeClr val="accent2"/>
              </a:buClr>
              <a:buSzPts val="2400"/>
              <a:buNone/>
              <a:defRPr sz="2400">
                <a:solidFill>
                  <a:schemeClr val="accent2"/>
                </a:solidFill>
              </a:defRPr>
            </a:lvl4pPr>
            <a:lvl5pPr lvl="4" algn="r">
              <a:lnSpc>
                <a:spcPct val="100000"/>
              </a:lnSpc>
              <a:spcBef>
                <a:spcPts val="0"/>
              </a:spcBef>
              <a:spcAft>
                <a:spcPts val="0"/>
              </a:spcAft>
              <a:buClr>
                <a:schemeClr val="accent2"/>
              </a:buClr>
              <a:buSzPts val="2400"/>
              <a:buNone/>
              <a:defRPr sz="2400">
                <a:solidFill>
                  <a:schemeClr val="accent2"/>
                </a:solidFill>
              </a:defRPr>
            </a:lvl5pPr>
            <a:lvl6pPr lvl="5" algn="r">
              <a:lnSpc>
                <a:spcPct val="100000"/>
              </a:lnSpc>
              <a:spcBef>
                <a:spcPts val="0"/>
              </a:spcBef>
              <a:spcAft>
                <a:spcPts val="0"/>
              </a:spcAft>
              <a:buClr>
                <a:schemeClr val="accent2"/>
              </a:buClr>
              <a:buSzPts val="2400"/>
              <a:buNone/>
              <a:defRPr sz="2400">
                <a:solidFill>
                  <a:schemeClr val="accent2"/>
                </a:solidFill>
              </a:defRPr>
            </a:lvl6pPr>
            <a:lvl7pPr lvl="6" algn="r">
              <a:lnSpc>
                <a:spcPct val="100000"/>
              </a:lnSpc>
              <a:spcBef>
                <a:spcPts val="0"/>
              </a:spcBef>
              <a:spcAft>
                <a:spcPts val="0"/>
              </a:spcAft>
              <a:buClr>
                <a:schemeClr val="accent2"/>
              </a:buClr>
              <a:buSzPts val="2400"/>
              <a:buNone/>
              <a:defRPr sz="2400">
                <a:solidFill>
                  <a:schemeClr val="accent2"/>
                </a:solidFill>
              </a:defRPr>
            </a:lvl7pPr>
            <a:lvl8pPr lvl="7" algn="r">
              <a:lnSpc>
                <a:spcPct val="100000"/>
              </a:lnSpc>
              <a:spcBef>
                <a:spcPts val="0"/>
              </a:spcBef>
              <a:spcAft>
                <a:spcPts val="0"/>
              </a:spcAft>
              <a:buClr>
                <a:schemeClr val="accent2"/>
              </a:buClr>
              <a:buSzPts val="2400"/>
              <a:buNone/>
              <a:defRPr sz="2400">
                <a:solidFill>
                  <a:schemeClr val="accent2"/>
                </a:solidFill>
              </a:defRPr>
            </a:lvl8pPr>
            <a:lvl9pPr lvl="8" algn="r">
              <a:lnSpc>
                <a:spcPct val="100000"/>
              </a:lnSpc>
              <a:spcBef>
                <a:spcPts val="0"/>
              </a:spcBef>
              <a:spcAft>
                <a:spcPts val="0"/>
              </a:spcAft>
              <a:buClr>
                <a:schemeClr val="accent2"/>
              </a:buClr>
              <a:buSzPts val="2400"/>
              <a:buNone/>
              <a:defRPr sz="2400">
                <a:solidFill>
                  <a:schemeClr val="accent2"/>
                </a:solidFill>
              </a:defRPr>
            </a:lvl9pPr>
          </a:lstStyle>
          <a:p/>
        </p:txBody>
      </p:sp>
      <p:sp>
        <p:nvSpPr>
          <p:cNvPr id="217" name="Google Shape;217;p33"/>
          <p:cNvSpPr/>
          <p:nvPr/>
        </p:nvSpPr>
        <p:spPr>
          <a:xfrm>
            <a:off x="6864925" y="0"/>
            <a:ext cx="22791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8" name="Google Shape;218;p33"/>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219" name="Google Shape;219;p33"/>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COVID-19</a:t>
            </a:r>
            <a:endParaRPr b="0" i="0" sz="900" u="none" cap="none" strike="noStrike">
              <a:solidFill>
                <a:schemeClr val="lt1"/>
              </a:solidFill>
              <a:latin typeface="Arial"/>
              <a:ea typeface="Arial"/>
              <a:cs typeface="Arial"/>
              <a:sym typeface="Arial"/>
            </a:endParaRPr>
          </a:p>
        </p:txBody>
      </p:sp>
      <p:cxnSp>
        <p:nvCxnSpPr>
          <p:cNvPr id="220" name="Google Shape;220;p33"/>
          <p:cNvCxnSpPr/>
          <p:nvPr/>
        </p:nvCxnSpPr>
        <p:spPr>
          <a:xfrm rot="10800000">
            <a:off x="6860625" y="4940300"/>
            <a:ext cx="17316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 + Four Columns ">
    <p:spTree>
      <p:nvGrpSpPr>
        <p:cNvPr id="221" name="Shape 221"/>
        <p:cNvGrpSpPr/>
        <p:nvPr/>
      </p:nvGrpSpPr>
      <p:grpSpPr>
        <a:xfrm>
          <a:off x="0" y="0"/>
          <a:ext cx="0" cy="0"/>
          <a:chOff x="0" y="0"/>
          <a:chExt cx="0" cy="0"/>
        </a:xfrm>
      </p:grpSpPr>
      <p:sp>
        <p:nvSpPr>
          <p:cNvPr id="222" name="Google Shape;222;p34"/>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3" name="Google Shape;223;p34"/>
          <p:cNvSpPr txBox="1"/>
          <p:nvPr>
            <p:ph idx="2" type="title"/>
          </p:nvPr>
        </p:nvSpPr>
        <p:spPr>
          <a:xfrm>
            <a:off x="899300" y="3039075"/>
            <a:ext cx="1693800" cy="623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24" name="Google Shape;224;p34"/>
          <p:cNvSpPr txBox="1"/>
          <p:nvPr>
            <p:ph idx="1" type="subTitle"/>
          </p:nvPr>
        </p:nvSpPr>
        <p:spPr>
          <a:xfrm>
            <a:off x="899300" y="3605800"/>
            <a:ext cx="16938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5" name="Google Shape;225;p34"/>
          <p:cNvSpPr txBox="1"/>
          <p:nvPr>
            <p:ph idx="3" type="title"/>
          </p:nvPr>
        </p:nvSpPr>
        <p:spPr>
          <a:xfrm>
            <a:off x="2799525" y="3039075"/>
            <a:ext cx="1693800" cy="623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26" name="Google Shape;226;p34"/>
          <p:cNvSpPr txBox="1"/>
          <p:nvPr>
            <p:ph idx="4" type="subTitle"/>
          </p:nvPr>
        </p:nvSpPr>
        <p:spPr>
          <a:xfrm>
            <a:off x="2799525" y="3605800"/>
            <a:ext cx="16938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7" name="Google Shape;227;p34"/>
          <p:cNvSpPr txBox="1"/>
          <p:nvPr>
            <p:ph idx="5" type="title"/>
          </p:nvPr>
        </p:nvSpPr>
        <p:spPr>
          <a:xfrm>
            <a:off x="4699750" y="3039075"/>
            <a:ext cx="1693800" cy="623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28" name="Google Shape;228;p34"/>
          <p:cNvSpPr txBox="1"/>
          <p:nvPr>
            <p:ph idx="6" type="subTitle"/>
          </p:nvPr>
        </p:nvSpPr>
        <p:spPr>
          <a:xfrm>
            <a:off x="4699750" y="3605800"/>
            <a:ext cx="16938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9" name="Google Shape;229;p34"/>
          <p:cNvSpPr txBox="1"/>
          <p:nvPr>
            <p:ph idx="7" type="title"/>
          </p:nvPr>
        </p:nvSpPr>
        <p:spPr>
          <a:xfrm>
            <a:off x="6599975" y="3039075"/>
            <a:ext cx="1693800" cy="623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30" name="Google Shape;230;p34"/>
          <p:cNvSpPr txBox="1"/>
          <p:nvPr>
            <p:ph idx="8" type="subTitle"/>
          </p:nvPr>
        </p:nvSpPr>
        <p:spPr>
          <a:xfrm>
            <a:off x="6599975" y="3605800"/>
            <a:ext cx="16938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1" name="Google Shape;231;p34"/>
          <p:cNvSpPr/>
          <p:nvPr/>
        </p:nvSpPr>
        <p:spPr>
          <a:xfrm>
            <a:off x="-13950" y="1309000"/>
            <a:ext cx="9205200" cy="123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2" name="Google Shape;232;p34"/>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233" name="Google Shape;233;p34"/>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234" name="Shape 234"/>
        <p:cNvGrpSpPr/>
        <p:nvPr/>
      </p:nvGrpSpPr>
      <p:grpSpPr>
        <a:xfrm>
          <a:off x="0" y="0"/>
          <a:ext cx="0" cy="0"/>
          <a:chOff x="0" y="0"/>
          <a:chExt cx="0" cy="0"/>
        </a:xfrm>
      </p:grpSpPr>
      <p:sp>
        <p:nvSpPr>
          <p:cNvPr id="235" name="Google Shape;235;p35"/>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Title + Two Columns ">
    <p:spTree>
      <p:nvGrpSpPr>
        <p:cNvPr id="236" name="Shape 236"/>
        <p:cNvGrpSpPr/>
        <p:nvPr/>
      </p:nvGrpSpPr>
      <p:grpSpPr>
        <a:xfrm>
          <a:off x="0" y="0"/>
          <a:ext cx="0" cy="0"/>
          <a:chOff x="0" y="0"/>
          <a:chExt cx="0" cy="0"/>
        </a:xfrm>
      </p:grpSpPr>
      <p:sp>
        <p:nvSpPr>
          <p:cNvPr id="237" name="Google Shape;237;p36"/>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8" name="Google Shape;238;p36"/>
          <p:cNvSpPr txBox="1"/>
          <p:nvPr>
            <p:ph idx="2" type="title"/>
          </p:nvPr>
        </p:nvSpPr>
        <p:spPr>
          <a:xfrm>
            <a:off x="1295600" y="3784275"/>
            <a:ext cx="2804400" cy="62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39" name="Google Shape;239;p36"/>
          <p:cNvSpPr txBox="1"/>
          <p:nvPr>
            <p:ph idx="1" type="subTitle"/>
          </p:nvPr>
        </p:nvSpPr>
        <p:spPr>
          <a:xfrm>
            <a:off x="1295600" y="2558450"/>
            <a:ext cx="2804400" cy="117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0" name="Google Shape;240;p36"/>
          <p:cNvSpPr txBox="1"/>
          <p:nvPr>
            <p:ph idx="3" type="title"/>
          </p:nvPr>
        </p:nvSpPr>
        <p:spPr>
          <a:xfrm>
            <a:off x="5044000" y="3784275"/>
            <a:ext cx="2804400" cy="62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41" name="Google Shape;241;p36"/>
          <p:cNvSpPr txBox="1"/>
          <p:nvPr>
            <p:ph idx="4" type="subTitle"/>
          </p:nvPr>
        </p:nvSpPr>
        <p:spPr>
          <a:xfrm>
            <a:off x="5044000" y="2558450"/>
            <a:ext cx="2804400" cy="117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2" name="Google Shape;242;p36"/>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3" name="Google Shape;243;p36"/>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244" name="Google Shape;244;p36"/>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245" name="Google Shape;245;p36"/>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
        <p:nvSpPr>
          <p:cNvPr id="246" name="Google Shape;246;p36"/>
          <p:cNvSpPr/>
          <p:nvPr/>
        </p:nvSpPr>
        <p:spPr>
          <a:xfrm>
            <a:off x="4522375" y="0"/>
            <a:ext cx="4634100" cy="1479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247" name="Shape 247"/>
        <p:cNvGrpSpPr/>
        <p:nvPr/>
      </p:nvGrpSpPr>
      <p:grpSpPr>
        <a:xfrm>
          <a:off x="0" y="0"/>
          <a:ext cx="0" cy="0"/>
          <a:chOff x="0" y="0"/>
          <a:chExt cx="0" cy="0"/>
        </a:xfrm>
      </p:grpSpPr>
      <p:sp>
        <p:nvSpPr>
          <p:cNvPr id="248" name="Google Shape;248;p37"/>
          <p:cNvSpPr/>
          <p:nvPr/>
        </p:nvSpPr>
        <p:spPr>
          <a:xfrm flipH="1">
            <a:off x="150" y="0"/>
            <a:ext cx="57924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9" name="Google Shape;249;p37"/>
          <p:cNvSpPr txBox="1"/>
          <p:nvPr>
            <p:ph type="title"/>
          </p:nvPr>
        </p:nvSpPr>
        <p:spPr>
          <a:xfrm>
            <a:off x="705222" y="106635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250" name="Google Shape;250;p37"/>
          <p:cNvSpPr txBox="1"/>
          <p:nvPr>
            <p:ph idx="1" type="body"/>
          </p:nvPr>
        </p:nvSpPr>
        <p:spPr>
          <a:xfrm>
            <a:off x="705222" y="1900350"/>
            <a:ext cx="2808000" cy="20244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Clr>
                <a:schemeClr val="lt1"/>
              </a:buClr>
              <a:buSzPts val="1600"/>
              <a:buChar char="●"/>
              <a:defRPr sz="1600">
                <a:solidFill>
                  <a:schemeClr val="lt1"/>
                </a:solidFill>
              </a:defRPr>
            </a:lvl1pPr>
            <a:lvl2pPr indent="-330200" lvl="1" marL="914400" algn="l">
              <a:lnSpc>
                <a:spcPct val="100000"/>
              </a:lnSpc>
              <a:spcBef>
                <a:spcPts val="1600"/>
              </a:spcBef>
              <a:spcAft>
                <a:spcPts val="0"/>
              </a:spcAft>
              <a:buClr>
                <a:schemeClr val="lt1"/>
              </a:buClr>
              <a:buSzPts val="1600"/>
              <a:buChar char="○"/>
              <a:defRPr sz="1600">
                <a:solidFill>
                  <a:schemeClr val="lt1"/>
                </a:solidFill>
              </a:defRPr>
            </a:lvl2pPr>
            <a:lvl3pPr indent="-330200" lvl="2" marL="1371600" algn="l">
              <a:lnSpc>
                <a:spcPct val="100000"/>
              </a:lnSpc>
              <a:spcBef>
                <a:spcPts val="1600"/>
              </a:spcBef>
              <a:spcAft>
                <a:spcPts val="0"/>
              </a:spcAft>
              <a:buClr>
                <a:schemeClr val="lt1"/>
              </a:buClr>
              <a:buSzPts val="1600"/>
              <a:buChar char="■"/>
              <a:defRPr sz="1600">
                <a:solidFill>
                  <a:schemeClr val="lt1"/>
                </a:solidFill>
              </a:defRPr>
            </a:lvl3pPr>
            <a:lvl4pPr indent="-330200" lvl="3" marL="1828800" algn="l">
              <a:lnSpc>
                <a:spcPct val="100000"/>
              </a:lnSpc>
              <a:spcBef>
                <a:spcPts val="1600"/>
              </a:spcBef>
              <a:spcAft>
                <a:spcPts val="0"/>
              </a:spcAft>
              <a:buClr>
                <a:schemeClr val="lt1"/>
              </a:buClr>
              <a:buSzPts val="1600"/>
              <a:buChar char="●"/>
              <a:defRPr sz="1600">
                <a:solidFill>
                  <a:schemeClr val="lt1"/>
                </a:solidFill>
              </a:defRPr>
            </a:lvl4pPr>
            <a:lvl5pPr indent="-330200" lvl="4" marL="2286000" algn="l">
              <a:lnSpc>
                <a:spcPct val="100000"/>
              </a:lnSpc>
              <a:spcBef>
                <a:spcPts val="1600"/>
              </a:spcBef>
              <a:spcAft>
                <a:spcPts val="0"/>
              </a:spcAft>
              <a:buClr>
                <a:schemeClr val="lt1"/>
              </a:buClr>
              <a:buSzPts val="1600"/>
              <a:buChar char="○"/>
              <a:defRPr sz="1600">
                <a:solidFill>
                  <a:schemeClr val="lt1"/>
                </a:solidFill>
              </a:defRPr>
            </a:lvl5pPr>
            <a:lvl6pPr indent="-330200" lvl="5" marL="2743200" algn="l">
              <a:lnSpc>
                <a:spcPct val="100000"/>
              </a:lnSpc>
              <a:spcBef>
                <a:spcPts val="1600"/>
              </a:spcBef>
              <a:spcAft>
                <a:spcPts val="0"/>
              </a:spcAft>
              <a:buClr>
                <a:schemeClr val="lt1"/>
              </a:buClr>
              <a:buSzPts val="1600"/>
              <a:buChar char="■"/>
              <a:defRPr sz="1600">
                <a:solidFill>
                  <a:schemeClr val="lt1"/>
                </a:solidFill>
              </a:defRPr>
            </a:lvl6pPr>
            <a:lvl7pPr indent="-330200" lvl="6" marL="3200400" algn="l">
              <a:lnSpc>
                <a:spcPct val="100000"/>
              </a:lnSpc>
              <a:spcBef>
                <a:spcPts val="1600"/>
              </a:spcBef>
              <a:spcAft>
                <a:spcPts val="0"/>
              </a:spcAft>
              <a:buClr>
                <a:schemeClr val="lt1"/>
              </a:buClr>
              <a:buSzPts val="1600"/>
              <a:buChar char="●"/>
              <a:defRPr sz="1600">
                <a:solidFill>
                  <a:schemeClr val="lt1"/>
                </a:solidFill>
              </a:defRPr>
            </a:lvl7pPr>
            <a:lvl8pPr indent="-330200" lvl="7" marL="3657600" algn="l">
              <a:lnSpc>
                <a:spcPct val="100000"/>
              </a:lnSpc>
              <a:spcBef>
                <a:spcPts val="1600"/>
              </a:spcBef>
              <a:spcAft>
                <a:spcPts val="0"/>
              </a:spcAft>
              <a:buClr>
                <a:schemeClr val="lt1"/>
              </a:buClr>
              <a:buSzPts val="1600"/>
              <a:buChar char="○"/>
              <a:defRPr sz="1600">
                <a:solidFill>
                  <a:schemeClr val="lt1"/>
                </a:solidFill>
              </a:defRPr>
            </a:lvl8pPr>
            <a:lvl9pPr indent="-330200" lvl="8" marL="4114800" algn="l">
              <a:lnSpc>
                <a:spcPct val="100000"/>
              </a:lnSpc>
              <a:spcBef>
                <a:spcPts val="1600"/>
              </a:spcBef>
              <a:spcAft>
                <a:spcPts val="1600"/>
              </a:spcAft>
              <a:buClr>
                <a:schemeClr val="lt1"/>
              </a:buClr>
              <a:buSzPts val="1600"/>
              <a:buChar char="■"/>
              <a:defRPr sz="1600">
                <a:solidFill>
                  <a:schemeClr val="lt1"/>
                </a:solidFill>
              </a:defRPr>
            </a:lvl9pPr>
          </a:lstStyle>
          <a:p/>
        </p:txBody>
      </p:sp>
      <p:cxnSp>
        <p:nvCxnSpPr>
          <p:cNvPr id="251" name="Google Shape;251;p37"/>
          <p:cNvCxnSpPr/>
          <p:nvPr/>
        </p:nvCxnSpPr>
        <p:spPr>
          <a:xfrm rot="10800000">
            <a:off x="781100" y="4940300"/>
            <a:ext cx="8358300" cy="0"/>
          </a:xfrm>
          <a:prstGeom prst="straightConnector1">
            <a:avLst/>
          </a:prstGeom>
          <a:noFill/>
          <a:ln cap="flat" cmpd="sng" w="19050">
            <a:solidFill>
              <a:schemeClr val="lt1"/>
            </a:solidFill>
            <a:prstDash val="solid"/>
            <a:round/>
            <a:headEnd len="sm" w="sm" type="none"/>
            <a:tailEnd len="sm" w="sm" type="none"/>
          </a:ln>
        </p:spPr>
      </p:cxnSp>
      <p:sp>
        <p:nvSpPr>
          <p:cNvPr id="252" name="Google Shape;252;p37"/>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253" name="Google Shape;253;p37"/>
          <p:cNvCxnSpPr/>
          <p:nvPr/>
        </p:nvCxnSpPr>
        <p:spPr>
          <a:xfrm rot="10800000">
            <a:off x="5806425" y="4940300"/>
            <a:ext cx="27858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 + Six Columns ">
    <p:spTree>
      <p:nvGrpSpPr>
        <p:cNvPr id="254" name="Shape 254"/>
        <p:cNvGrpSpPr/>
        <p:nvPr/>
      </p:nvGrpSpPr>
      <p:grpSpPr>
        <a:xfrm>
          <a:off x="0" y="0"/>
          <a:ext cx="0" cy="0"/>
          <a:chOff x="0" y="0"/>
          <a:chExt cx="0" cy="0"/>
        </a:xfrm>
      </p:grpSpPr>
      <p:sp>
        <p:nvSpPr>
          <p:cNvPr id="255" name="Google Shape;255;p38"/>
          <p:cNvSpPr/>
          <p:nvPr/>
        </p:nvSpPr>
        <p:spPr>
          <a:xfrm>
            <a:off x="0" y="1348375"/>
            <a:ext cx="8620200" cy="1657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38"/>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7" name="Google Shape;257;p38"/>
          <p:cNvSpPr txBox="1"/>
          <p:nvPr>
            <p:ph idx="2" type="title"/>
          </p:nvPr>
        </p:nvSpPr>
        <p:spPr>
          <a:xfrm>
            <a:off x="1006450" y="3238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58" name="Google Shape;258;p38"/>
          <p:cNvSpPr txBox="1"/>
          <p:nvPr>
            <p:ph idx="1" type="subTitle"/>
          </p:nvPr>
        </p:nvSpPr>
        <p:spPr>
          <a:xfrm>
            <a:off x="1006450" y="3589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9" name="Google Shape;259;p38"/>
          <p:cNvSpPr txBox="1"/>
          <p:nvPr>
            <p:ph idx="3" type="title"/>
          </p:nvPr>
        </p:nvSpPr>
        <p:spPr>
          <a:xfrm>
            <a:off x="3603000" y="3238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60" name="Google Shape;260;p38"/>
          <p:cNvSpPr txBox="1"/>
          <p:nvPr>
            <p:ph idx="4" type="subTitle"/>
          </p:nvPr>
        </p:nvSpPr>
        <p:spPr>
          <a:xfrm>
            <a:off x="3603000" y="3589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61" name="Google Shape;261;p38"/>
          <p:cNvSpPr txBox="1"/>
          <p:nvPr>
            <p:ph idx="5" type="title"/>
          </p:nvPr>
        </p:nvSpPr>
        <p:spPr>
          <a:xfrm>
            <a:off x="6199550" y="3238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262" name="Google Shape;262;p38"/>
          <p:cNvSpPr txBox="1"/>
          <p:nvPr>
            <p:ph idx="6" type="subTitle"/>
          </p:nvPr>
        </p:nvSpPr>
        <p:spPr>
          <a:xfrm>
            <a:off x="6199550" y="3589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63" name="Google Shape;263;p38"/>
          <p:cNvSpPr txBox="1"/>
          <p:nvPr>
            <p:ph idx="7" type="title"/>
          </p:nvPr>
        </p:nvSpPr>
        <p:spPr>
          <a:xfrm>
            <a:off x="1006450" y="1614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1400"/>
              <a:buNone/>
              <a:defRPr sz="1400">
                <a:solidFill>
                  <a:schemeClr val="lt1"/>
                </a:solidFill>
              </a:defRPr>
            </a:lvl2pPr>
            <a:lvl3pPr lvl="2" algn="ctr">
              <a:lnSpc>
                <a:spcPct val="100000"/>
              </a:lnSpc>
              <a:spcBef>
                <a:spcPts val="0"/>
              </a:spcBef>
              <a:spcAft>
                <a:spcPts val="0"/>
              </a:spcAft>
              <a:buClr>
                <a:schemeClr val="lt1"/>
              </a:buClr>
              <a:buSzPts val="1400"/>
              <a:buNone/>
              <a:defRPr sz="1400">
                <a:solidFill>
                  <a:schemeClr val="lt1"/>
                </a:solidFill>
              </a:defRPr>
            </a:lvl3pPr>
            <a:lvl4pPr lvl="3" algn="ctr">
              <a:lnSpc>
                <a:spcPct val="100000"/>
              </a:lnSpc>
              <a:spcBef>
                <a:spcPts val="0"/>
              </a:spcBef>
              <a:spcAft>
                <a:spcPts val="0"/>
              </a:spcAft>
              <a:buClr>
                <a:schemeClr val="lt1"/>
              </a:buClr>
              <a:buSzPts val="1400"/>
              <a:buNone/>
              <a:defRPr sz="1400">
                <a:solidFill>
                  <a:schemeClr val="lt1"/>
                </a:solidFill>
              </a:defRPr>
            </a:lvl4pPr>
            <a:lvl5pPr lvl="4" algn="ctr">
              <a:lnSpc>
                <a:spcPct val="100000"/>
              </a:lnSpc>
              <a:spcBef>
                <a:spcPts val="0"/>
              </a:spcBef>
              <a:spcAft>
                <a:spcPts val="0"/>
              </a:spcAft>
              <a:buClr>
                <a:schemeClr val="lt1"/>
              </a:buClr>
              <a:buSzPts val="1400"/>
              <a:buNone/>
              <a:defRPr sz="1400">
                <a:solidFill>
                  <a:schemeClr val="lt1"/>
                </a:solidFill>
              </a:defRPr>
            </a:lvl5pPr>
            <a:lvl6pPr lvl="5" algn="ctr">
              <a:lnSpc>
                <a:spcPct val="100000"/>
              </a:lnSpc>
              <a:spcBef>
                <a:spcPts val="0"/>
              </a:spcBef>
              <a:spcAft>
                <a:spcPts val="0"/>
              </a:spcAft>
              <a:buClr>
                <a:schemeClr val="lt1"/>
              </a:buClr>
              <a:buSzPts val="1400"/>
              <a:buNone/>
              <a:defRPr sz="1400">
                <a:solidFill>
                  <a:schemeClr val="lt1"/>
                </a:solidFill>
              </a:defRPr>
            </a:lvl6pPr>
            <a:lvl7pPr lvl="6" algn="ctr">
              <a:lnSpc>
                <a:spcPct val="100000"/>
              </a:lnSpc>
              <a:spcBef>
                <a:spcPts val="0"/>
              </a:spcBef>
              <a:spcAft>
                <a:spcPts val="0"/>
              </a:spcAft>
              <a:buClr>
                <a:schemeClr val="lt1"/>
              </a:buClr>
              <a:buSzPts val="1400"/>
              <a:buNone/>
              <a:defRPr sz="1400">
                <a:solidFill>
                  <a:schemeClr val="lt1"/>
                </a:solidFill>
              </a:defRPr>
            </a:lvl7pPr>
            <a:lvl8pPr lvl="7" algn="ctr">
              <a:lnSpc>
                <a:spcPct val="100000"/>
              </a:lnSpc>
              <a:spcBef>
                <a:spcPts val="0"/>
              </a:spcBef>
              <a:spcAft>
                <a:spcPts val="0"/>
              </a:spcAft>
              <a:buClr>
                <a:schemeClr val="lt1"/>
              </a:buClr>
              <a:buSzPts val="1400"/>
              <a:buNone/>
              <a:defRPr sz="1400">
                <a:solidFill>
                  <a:schemeClr val="lt1"/>
                </a:solidFill>
              </a:defRPr>
            </a:lvl8pPr>
            <a:lvl9pPr lvl="8" algn="ctr">
              <a:lnSpc>
                <a:spcPct val="100000"/>
              </a:lnSpc>
              <a:spcBef>
                <a:spcPts val="0"/>
              </a:spcBef>
              <a:spcAft>
                <a:spcPts val="0"/>
              </a:spcAft>
              <a:buClr>
                <a:schemeClr val="lt1"/>
              </a:buClr>
              <a:buSzPts val="1400"/>
              <a:buNone/>
              <a:defRPr sz="1400">
                <a:solidFill>
                  <a:schemeClr val="lt1"/>
                </a:solidFill>
              </a:defRPr>
            </a:lvl9pPr>
          </a:lstStyle>
          <a:p/>
        </p:txBody>
      </p:sp>
      <p:sp>
        <p:nvSpPr>
          <p:cNvPr id="264" name="Google Shape;264;p38"/>
          <p:cNvSpPr txBox="1"/>
          <p:nvPr>
            <p:ph idx="8" type="subTitle"/>
          </p:nvPr>
        </p:nvSpPr>
        <p:spPr>
          <a:xfrm>
            <a:off x="1006450" y="1965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300"/>
              <a:buNone/>
              <a:defRPr sz="13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265" name="Google Shape;265;p38"/>
          <p:cNvSpPr txBox="1"/>
          <p:nvPr>
            <p:ph idx="9" type="title"/>
          </p:nvPr>
        </p:nvSpPr>
        <p:spPr>
          <a:xfrm>
            <a:off x="3603000" y="1614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1400"/>
              <a:buNone/>
              <a:defRPr sz="1400">
                <a:solidFill>
                  <a:schemeClr val="lt1"/>
                </a:solidFill>
              </a:defRPr>
            </a:lvl2pPr>
            <a:lvl3pPr lvl="2" algn="ctr">
              <a:lnSpc>
                <a:spcPct val="100000"/>
              </a:lnSpc>
              <a:spcBef>
                <a:spcPts val="0"/>
              </a:spcBef>
              <a:spcAft>
                <a:spcPts val="0"/>
              </a:spcAft>
              <a:buClr>
                <a:schemeClr val="lt1"/>
              </a:buClr>
              <a:buSzPts val="1400"/>
              <a:buNone/>
              <a:defRPr sz="1400">
                <a:solidFill>
                  <a:schemeClr val="lt1"/>
                </a:solidFill>
              </a:defRPr>
            </a:lvl3pPr>
            <a:lvl4pPr lvl="3" algn="ctr">
              <a:lnSpc>
                <a:spcPct val="100000"/>
              </a:lnSpc>
              <a:spcBef>
                <a:spcPts val="0"/>
              </a:spcBef>
              <a:spcAft>
                <a:spcPts val="0"/>
              </a:spcAft>
              <a:buClr>
                <a:schemeClr val="lt1"/>
              </a:buClr>
              <a:buSzPts val="1400"/>
              <a:buNone/>
              <a:defRPr sz="1400">
                <a:solidFill>
                  <a:schemeClr val="lt1"/>
                </a:solidFill>
              </a:defRPr>
            </a:lvl4pPr>
            <a:lvl5pPr lvl="4" algn="ctr">
              <a:lnSpc>
                <a:spcPct val="100000"/>
              </a:lnSpc>
              <a:spcBef>
                <a:spcPts val="0"/>
              </a:spcBef>
              <a:spcAft>
                <a:spcPts val="0"/>
              </a:spcAft>
              <a:buClr>
                <a:schemeClr val="lt1"/>
              </a:buClr>
              <a:buSzPts val="1400"/>
              <a:buNone/>
              <a:defRPr sz="1400">
                <a:solidFill>
                  <a:schemeClr val="lt1"/>
                </a:solidFill>
              </a:defRPr>
            </a:lvl5pPr>
            <a:lvl6pPr lvl="5" algn="ctr">
              <a:lnSpc>
                <a:spcPct val="100000"/>
              </a:lnSpc>
              <a:spcBef>
                <a:spcPts val="0"/>
              </a:spcBef>
              <a:spcAft>
                <a:spcPts val="0"/>
              </a:spcAft>
              <a:buClr>
                <a:schemeClr val="lt1"/>
              </a:buClr>
              <a:buSzPts val="1400"/>
              <a:buNone/>
              <a:defRPr sz="1400">
                <a:solidFill>
                  <a:schemeClr val="lt1"/>
                </a:solidFill>
              </a:defRPr>
            </a:lvl6pPr>
            <a:lvl7pPr lvl="6" algn="ctr">
              <a:lnSpc>
                <a:spcPct val="100000"/>
              </a:lnSpc>
              <a:spcBef>
                <a:spcPts val="0"/>
              </a:spcBef>
              <a:spcAft>
                <a:spcPts val="0"/>
              </a:spcAft>
              <a:buClr>
                <a:schemeClr val="lt1"/>
              </a:buClr>
              <a:buSzPts val="1400"/>
              <a:buNone/>
              <a:defRPr sz="1400">
                <a:solidFill>
                  <a:schemeClr val="lt1"/>
                </a:solidFill>
              </a:defRPr>
            </a:lvl7pPr>
            <a:lvl8pPr lvl="7" algn="ctr">
              <a:lnSpc>
                <a:spcPct val="100000"/>
              </a:lnSpc>
              <a:spcBef>
                <a:spcPts val="0"/>
              </a:spcBef>
              <a:spcAft>
                <a:spcPts val="0"/>
              </a:spcAft>
              <a:buClr>
                <a:schemeClr val="lt1"/>
              </a:buClr>
              <a:buSzPts val="1400"/>
              <a:buNone/>
              <a:defRPr sz="1400">
                <a:solidFill>
                  <a:schemeClr val="lt1"/>
                </a:solidFill>
              </a:defRPr>
            </a:lvl8pPr>
            <a:lvl9pPr lvl="8" algn="ctr">
              <a:lnSpc>
                <a:spcPct val="100000"/>
              </a:lnSpc>
              <a:spcBef>
                <a:spcPts val="0"/>
              </a:spcBef>
              <a:spcAft>
                <a:spcPts val="0"/>
              </a:spcAft>
              <a:buClr>
                <a:schemeClr val="lt1"/>
              </a:buClr>
              <a:buSzPts val="1400"/>
              <a:buNone/>
              <a:defRPr sz="1400">
                <a:solidFill>
                  <a:schemeClr val="lt1"/>
                </a:solidFill>
              </a:defRPr>
            </a:lvl9pPr>
          </a:lstStyle>
          <a:p/>
        </p:txBody>
      </p:sp>
      <p:sp>
        <p:nvSpPr>
          <p:cNvPr id="266" name="Google Shape;266;p38"/>
          <p:cNvSpPr txBox="1"/>
          <p:nvPr>
            <p:ph idx="13" type="subTitle"/>
          </p:nvPr>
        </p:nvSpPr>
        <p:spPr>
          <a:xfrm>
            <a:off x="3603000" y="1965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300"/>
              <a:buNone/>
              <a:defRPr sz="13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267" name="Google Shape;267;p38"/>
          <p:cNvSpPr txBox="1"/>
          <p:nvPr>
            <p:ph idx="14" type="title"/>
          </p:nvPr>
        </p:nvSpPr>
        <p:spPr>
          <a:xfrm>
            <a:off x="6199550" y="1614500"/>
            <a:ext cx="1938000" cy="40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1400"/>
              <a:buNone/>
              <a:defRPr sz="1400">
                <a:solidFill>
                  <a:schemeClr val="lt1"/>
                </a:solidFill>
              </a:defRPr>
            </a:lvl2pPr>
            <a:lvl3pPr lvl="2" algn="ctr">
              <a:lnSpc>
                <a:spcPct val="100000"/>
              </a:lnSpc>
              <a:spcBef>
                <a:spcPts val="0"/>
              </a:spcBef>
              <a:spcAft>
                <a:spcPts val="0"/>
              </a:spcAft>
              <a:buClr>
                <a:schemeClr val="lt1"/>
              </a:buClr>
              <a:buSzPts val="1400"/>
              <a:buNone/>
              <a:defRPr sz="1400">
                <a:solidFill>
                  <a:schemeClr val="lt1"/>
                </a:solidFill>
              </a:defRPr>
            </a:lvl3pPr>
            <a:lvl4pPr lvl="3" algn="ctr">
              <a:lnSpc>
                <a:spcPct val="100000"/>
              </a:lnSpc>
              <a:spcBef>
                <a:spcPts val="0"/>
              </a:spcBef>
              <a:spcAft>
                <a:spcPts val="0"/>
              </a:spcAft>
              <a:buClr>
                <a:schemeClr val="lt1"/>
              </a:buClr>
              <a:buSzPts val="1400"/>
              <a:buNone/>
              <a:defRPr sz="1400">
                <a:solidFill>
                  <a:schemeClr val="lt1"/>
                </a:solidFill>
              </a:defRPr>
            </a:lvl4pPr>
            <a:lvl5pPr lvl="4" algn="ctr">
              <a:lnSpc>
                <a:spcPct val="100000"/>
              </a:lnSpc>
              <a:spcBef>
                <a:spcPts val="0"/>
              </a:spcBef>
              <a:spcAft>
                <a:spcPts val="0"/>
              </a:spcAft>
              <a:buClr>
                <a:schemeClr val="lt1"/>
              </a:buClr>
              <a:buSzPts val="1400"/>
              <a:buNone/>
              <a:defRPr sz="1400">
                <a:solidFill>
                  <a:schemeClr val="lt1"/>
                </a:solidFill>
              </a:defRPr>
            </a:lvl5pPr>
            <a:lvl6pPr lvl="5" algn="ctr">
              <a:lnSpc>
                <a:spcPct val="100000"/>
              </a:lnSpc>
              <a:spcBef>
                <a:spcPts val="0"/>
              </a:spcBef>
              <a:spcAft>
                <a:spcPts val="0"/>
              </a:spcAft>
              <a:buClr>
                <a:schemeClr val="lt1"/>
              </a:buClr>
              <a:buSzPts val="1400"/>
              <a:buNone/>
              <a:defRPr sz="1400">
                <a:solidFill>
                  <a:schemeClr val="lt1"/>
                </a:solidFill>
              </a:defRPr>
            </a:lvl6pPr>
            <a:lvl7pPr lvl="6" algn="ctr">
              <a:lnSpc>
                <a:spcPct val="100000"/>
              </a:lnSpc>
              <a:spcBef>
                <a:spcPts val="0"/>
              </a:spcBef>
              <a:spcAft>
                <a:spcPts val="0"/>
              </a:spcAft>
              <a:buClr>
                <a:schemeClr val="lt1"/>
              </a:buClr>
              <a:buSzPts val="1400"/>
              <a:buNone/>
              <a:defRPr sz="1400">
                <a:solidFill>
                  <a:schemeClr val="lt1"/>
                </a:solidFill>
              </a:defRPr>
            </a:lvl7pPr>
            <a:lvl8pPr lvl="7" algn="ctr">
              <a:lnSpc>
                <a:spcPct val="100000"/>
              </a:lnSpc>
              <a:spcBef>
                <a:spcPts val="0"/>
              </a:spcBef>
              <a:spcAft>
                <a:spcPts val="0"/>
              </a:spcAft>
              <a:buClr>
                <a:schemeClr val="lt1"/>
              </a:buClr>
              <a:buSzPts val="1400"/>
              <a:buNone/>
              <a:defRPr sz="1400">
                <a:solidFill>
                  <a:schemeClr val="lt1"/>
                </a:solidFill>
              </a:defRPr>
            </a:lvl8pPr>
            <a:lvl9pPr lvl="8" algn="ctr">
              <a:lnSpc>
                <a:spcPct val="100000"/>
              </a:lnSpc>
              <a:spcBef>
                <a:spcPts val="0"/>
              </a:spcBef>
              <a:spcAft>
                <a:spcPts val="0"/>
              </a:spcAft>
              <a:buClr>
                <a:schemeClr val="lt1"/>
              </a:buClr>
              <a:buSzPts val="1400"/>
              <a:buNone/>
              <a:defRPr sz="1400">
                <a:solidFill>
                  <a:schemeClr val="lt1"/>
                </a:solidFill>
              </a:defRPr>
            </a:lvl9pPr>
          </a:lstStyle>
          <a:p/>
        </p:txBody>
      </p:sp>
      <p:sp>
        <p:nvSpPr>
          <p:cNvPr id="268" name="Google Shape;268;p38"/>
          <p:cNvSpPr txBox="1"/>
          <p:nvPr>
            <p:ph idx="15" type="subTitle"/>
          </p:nvPr>
        </p:nvSpPr>
        <p:spPr>
          <a:xfrm>
            <a:off x="6199550" y="1965125"/>
            <a:ext cx="1938000" cy="82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300"/>
              <a:buNone/>
              <a:defRPr sz="13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269" name="Google Shape;269;p38"/>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0" name="Google Shape;270;p38"/>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271" name="Google Shape;271;p38"/>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272" name="Google Shape;272;p38"/>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Title + Design 1">
    <p:spTree>
      <p:nvGrpSpPr>
        <p:cNvPr id="273" name="Shape 273"/>
        <p:cNvGrpSpPr/>
        <p:nvPr/>
      </p:nvGrpSpPr>
      <p:grpSpPr>
        <a:xfrm>
          <a:off x="0" y="0"/>
          <a:ext cx="0" cy="0"/>
          <a:chOff x="0" y="0"/>
          <a:chExt cx="0" cy="0"/>
        </a:xfrm>
      </p:grpSpPr>
      <p:sp>
        <p:nvSpPr>
          <p:cNvPr id="274" name="Google Shape;274;p39"/>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75" name="Google Shape;275;p39"/>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276" name="Google Shape;276;p39"/>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
        <p:nvSpPr>
          <p:cNvPr id="277" name="Google Shape;277;p39"/>
          <p:cNvSpPr/>
          <p:nvPr/>
        </p:nvSpPr>
        <p:spPr>
          <a:xfrm>
            <a:off x="0" y="1183975"/>
            <a:ext cx="4205400" cy="327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9"/>
          <p:cNvSpPr/>
          <p:nvPr/>
        </p:nvSpPr>
        <p:spPr>
          <a:xfrm>
            <a:off x="4938750" y="1183975"/>
            <a:ext cx="4205400" cy="327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1">
  <p:cSld name="Title + Four Columns 1">
    <p:spTree>
      <p:nvGrpSpPr>
        <p:cNvPr id="279" name="Shape 279"/>
        <p:cNvGrpSpPr/>
        <p:nvPr/>
      </p:nvGrpSpPr>
      <p:grpSpPr>
        <a:xfrm>
          <a:off x="0" y="0"/>
          <a:ext cx="0" cy="0"/>
          <a:chOff x="0" y="0"/>
          <a:chExt cx="0" cy="0"/>
        </a:xfrm>
      </p:grpSpPr>
      <p:sp>
        <p:nvSpPr>
          <p:cNvPr id="280" name="Google Shape;280;p40"/>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81" name="Google Shape;281;p40"/>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282" name="Google Shape;282;p40"/>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
        <p:nvSpPr>
          <p:cNvPr id="283" name="Google Shape;283;p40"/>
          <p:cNvSpPr txBox="1"/>
          <p:nvPr>
            <p:ph idx="2" type="title"/>
          </p:nvPr>
        </p:nvSpPr>
        <p:spPr>
          <a:xfrm>
            <a:off x="5746088" y="1725825"/>
            <a:ext cx="26754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84" name="Google Shape;284;p40"/>
          <p:cNvSpPr txBox="1"/>
          <p:nvPr>
            <p:ph idx="1" type="subTitle"/>
          </p:nvPr>
        </p:nvSpPr>
        <p:spPr>
          <a:xfrm>
            <a:off x="5746087" y="2001025"/>
            <a:ext cx="2528700" cy="53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85" name="Google Shape;285;p40"/>
          <p:cNvSpPr txBox="1"/>
          <p:nvPr>
            <p:ph idx="3" type="title"/>
          </p:nvPr>
        </p:nvSpPr>
        <p:spPr>
          <a:xfrm>
            <a:off x="5746088" y="3347598"/>
            <a:ext cx="2675400" cy="35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286" name="Google Shape;286;p40"/>
          <p:cNvSpPr txBox="1"/>
          <p:nvPr>
            <p:ph idx="4" type="subTitle"/>
          </p:nvPr>
        </p:nvSpPr>
        <p:spPr>
          <a:xfrm>
            <a:off x="5746087" y="3622800"/>
            <a:ext cx="2528700" cy="53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87" name="Google Shape;287;p40"/>
          <p:cNvSpPr txBox="1"/>
          <p:nvPr>
            <p:ph idx="5" type="title"/>
          </p:nvPr>
        </p:nvSpPr>
        <p:spPr>
          <a:xfrm>
            <a:off x="722513" y="1725825"/>
            <a:ext cx="2675400" cy="354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400"/>
              <a:buNone/>
              <a:defRPr sz="140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p:txBody>
      </p:sp>
      <p:sp>
        <p:nvSpPr>
          <p:cNvPr id="288" name="Google Shape;288;p40"/>
          <p:cNvSpPr txBox="1"/>
          <p:nvPr>
            <p:ph idx="6" type="subTitle"/>
          </p:nvPr>
        </p:nvSpPr>
        <p:spPr>
          <a:xfrm>
            <a:off x="869137" y="2001025"/>
            <a:ext cx="2528700" cy="53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300"/>
              <a:buNone/>
              <a:defRPr sz="1300"/>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p:txBody>
      </p:sp>
      <p:sp>
        <p:nvSpPr>
          <p:cNvPr id="289" name="Google Shape;289;p40"/>
          <p:cNvSpPr txBox="1"/>
          <p:nvPr>
            <p:ph idx="7" type="title"/>
          </p:nvPr>
        </p:nvSpPr>
        <p:spPr>
          <a:xfrm>
            <a:off x="722513" y="3347598"/>
            <a:ext cx="2675400" cy="354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400"/>
              <a:buNone/>
              <a:defRPr sz="140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p:txBody>
      </p:sp>
      <p:sp>
        <p:nvSpPr>
          <p:cNvPr id="290" name="Google Shape;290;p40"/>
          <p:cNvSpPr txBox="1"/>
          <p:nvPr>
            <p:ph idx="8" type="subTitle"/>
          </p:nvPr>
        </p:nvSpPr>
        <p:spPr>
          <a:xfrm>
            <a:off x="869137" y="3622800"/>
            <a:ext cx="2528700" cy="53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300"/>
              <a:buNone/>
              <a:defRPr sz="1300"/>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p:txBody>
      </p:sp>
      <p:sp>
        <p:nvSpPr>
          <p:cNvPr id="291" name="Google Shape;291;p40"/>
          <p:cNvSpPr/>
          <p:nvPr/>
        </p:nvSpPr>
        <p:spPr>
          <a:xfrm>
            <a:off x="3738600" y="1533525"/>
            <a:ext cx="1666800" cy="2800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text">
  <p:cSld name="Title + Two text">
    <p:spTree>
      <p:nvGrpSpPr>
        <p:cNvPr id="292" name="Shape 292"/>
        <p:cNvGrpSpPr/>
        <p:nvPr/>
      </p:nvGrpSpPr>
      <p:grpSpPr>
        <a:xfrm>
          <a:off x="0" y="0"/>
          <a:ext cx="0" cy="0"/>
          <a:chOff x="0" y="0"/>
          <a:chExt cx="0" cy="0"/>
        </a:xfrm>
      </p:grpSpPr>
      <p:sp>
        <p:nvSpPr>
          <p:cNvPr id="293" name="Google Shape;293;p41"/>
          <p:cNvSpPr/>
          <p:nvPr/>
        </p:nvSpPr>
        <p:spPr>
          <a:xfrm>
            <a:off x="-13950" y="2683850"/>
            <a:ext cx="3056700" cy="245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1"/>
          <p:cNvSpPr/>
          <p:nvPr/>
        </p:nvSpPr>
        <p:spPr>
          <a:xfrm>
            <a:off x="6490450" y="0"/>
            <a:ext cx="2653500" cy="2868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1"/>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96" name="Google Shape;296;p41"/>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
        <p:nvSpPr>
          <p:cNvPr id="297" name="Google Shape;297;p41"/>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sp>
        <p:nvSpPr>
          <p:cNvPr id="298" name="Google Shape;298;p41"/>
          <p:cNvSpPr txBox="1"/>
          <p:nvPr>
            <p:ph idx="1" type="subTitle"/>
          </p:nvPr>
        </p:nvSpPr>
        <p:spPr>
          <a:xfrm>
            <a:off x="705225" y="1241225"/>
            <a:ext cx="2795100" cy="104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99" name="Google Shape;299;p41"/>
          <p:cNvSpPr txBox="1"/>
          <p:nvPr>
            <p:ph idx="2" type="subTitle"/>
          </p:nvPr>
        </p:nvSpPr>
        <p:spPr>
          <a:xfrm>
            <a:off x="5643600" y="3318500"/>
            <a:ext cx="2795100" cy="104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300"/>
              <a:buNone/>
              <a:defRPr sz="1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 name="Shape 37"/>
        <p:cNvGrpSpPr/>
        <p:nvPr/>
      </p:nvGrpSpPr>
      <p:grpSpPr>
        <a:xfrm>
          <a:off x="0" y="0"/>
          <a:ext cx="0" cy="0"/>
          <a:chOff x="0" y="0"/>
          <a:chExt cx="0" cy="0"/>
        </a:xfrm>
      </p:grpSpPr>
      <p:sp>
        <p:nvSpPr>
          <p:cNvPr id="38" name="Google Shape;38;p5"/>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5"/>
          <p:cNvSpPr/>
          <p:nvPr>
            <p:ph idx="2" type="pic"/>
          </p:nvPr>
        </p:nvSpPr>
        <p:spPr>
          <a:xfrm>
            <a:off x="5221288" y="1208088"/>
            <a:ext cx="3800475" cy="3343275"/>
          </a:xfrm>
          <a:prstGeom prst="rect">
            <a:avLst/>
          </a:prstGeom>
          <a:noFill/>
          <a:ln>
            <a:noFill/>
          </a:ln>
        </p:spPr>
      </p:sp>
      <p:sp>
        <p:nvSpPr>
          <p:cNvPr id="40" name="Google Shape;40;p5"/>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 name="Google Shape;41;p5"/>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5"/>
          <p:cNvSpPr txBox="1"/>
          <p:nvPr>
            <p:ph idx="1" type="body"/>
          </p:nvPr>
        </p:nvSpPr>
        <p:spPr>
          <a:xfrm>
            <a:off x="311150" y="1208088"/>
            <a:ext cx="4675188" cy="3343275"/>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cxnSp>
        <p:nvCxnSpPr>
          <p:cNvPr id="43" name="Google Shape;43;p5"/>
          <p:cNvCxnSpPr/>
          <p:nvPr/>
        </p:nvCxnSpPr>
        <p:spPr>
          <a:xfrm>
            <a:off x="311150" y="1117777"/>
            <a:ext cx="1600200" cy="2994"/>
          </a:xfrm>
          <a:prstGeom prst="straightConnector1">
            <a:avLst/>
          </a:prstGeom>
          <a:noFill/>
          <a:ln cap="flat" cmpd="sng" w="101600">
            <a:solidFill>
              <a:schemeClr val="accent1"/>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p:cSld name="Title + Bullet Points">
    <p:spTree>
      <p:nvGrpSpPr>
        <p:cNvPr id="300" name="Shape 300"/>
        <p:cNvGrpSpPr/>
        <p:nvPr/>
      </p:nvGrpSpPr>
      <p:grpSpPr>
        <a:xfrm>
          <a:off x="0" y="0"/>
          <a:ext cx="0" cy="0"/>
          <a:chOff x="0" y="0"/>
          <a:chExt cx="0" cy="0"/>
        </a:xfrm>
      </p:grpSpPr>
      <p:sp>
        <p:nvSpPr>
          <p:cNvPr id="301" name="Google Shape;301;p42"/>
          <p:cNvSpPr/>
          <p:nvPr/>
        </p:nvSpPr>
        <p:spPr>
          <a:xfrm>
            <a:off x="5792550" y="0"/>
            <a:ext cx="33516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p42"/>
          <p:cNvSpPr txBox="1"/>
          <p:nvPr>
            <p:ph idx="1" type="body"/>
          </p:nvPr>
        </p:nvSpPr>
        <p:spPr>
          <a:xfrm>
            <a:off x="705225" y="1497050"/>
            <a:ext cx="4366800" cy="3071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303" name="Google Shape;303;p42"/>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4" name="Google Shape;304;p42"/>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COVID-19</a:t>
            </a:r>
            <a:endParaRPr b="0" i="0" sz="900" u="none" cap="none" strike="noStrike">
              <a:solidFill>
                <a:schemeClr val="lt1"/>
              </a:solidFill>
              <a:latin typeface="Arial"/>
              <a:ea typeface="Arial"/>
              <a:cs typeface="Arial"/>
              <a:sym typeface="Arial"/>
            </a:endParaRPr>
          </a:p>
        </p:txBody>
      </p:sp>
      <p:cxnSp>
        <p:nvCxnSpPr>
          <p:cNvPr id="305" name="Google Shape;305;p42"/>
          <p:cNvCxnSpPr/>
          <p:nvPr/>
        </p:nvCxnSpPr>
        <p:spPr>
          <a:xfrm rot="10800000">
            <a:off x="5757525" y="4940300"/>
            <a:ext cx="28347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 + Two Columns  1">
    <p:spTree>
      <p:nvGrpSpPr>
        <p:cNvPr id="306" name="Shape 306"/>
        <p:cNvGrpSpPr/>
        <p:nvPr/>
      </p:nvGrpSpPr>
      <p:grpSpPr>
        <a:xfrm>
          <a:off x="0" y="0"/>
          <a:ext cx="0" cy="0"/>
          <a:chOff x="0" y="0"/>
          <a:chExt cx="0" cy="0"/>
        </a:xfrm>
      </p:grpSpPr>
      <p:sp>
        <p:nvSpPr>
          <p:cNvPr id="307" name="Google Shape;307;p43"/>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8" name="Google Shape;308;p43"/>
          <p:cNvSpPr txBox="1"/>
          <p:nvPr>
            <p:ph idx="2" type="title"/>
          </p:nvPr>
        </p:nvSpPr>
        <p:spPr>
          <a:xfrm>
            <a:off x="1670763" y="3194675"/>
            <a:ext cx="2207400" cy="358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309" name="Google Shape;309;p43"/>
          <p:cNvSpPr txBox="1"/>
          <p:nvPr>
            <p:ph idx="1" type="subTitle"/>
          </p:nvPr>
        </p:nvSpPr>
        <p:spPr>
          <a:xfrm>
            <a:off x="1670763" y="3553150"/>
            <a:ext cx="2207400" cy="8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310" name="Google Shape;310;p43"/>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1" name="Google Shape;311;p43"/>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312" name="Google Shape;312;p43"/>
          <p:cNvSpPr txBox="1"/>
          <p:nvPr/>
        </p:nvSpPr>
        <p:spPr>
          <a:xfrm>
            <a:off x="5247350" y="4637895"/>
            <a:ext cx="3430800" cy="319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accent1"/>
                </a:solidFill>
                <a:latin typeface="Arial"/>
                <a:ea typeface="Arial"/>
                <a:cs typeface="Arial"/>
                <a:sym typeface="Arial"/>
              </a:rPr>
              <a:t>COVID-19</a:t>
            </a:r>
            <a:endParaRPr b="0" i="0" sz="900" u="none" cap="none" strike="noStrike">
              <a:solidFill>
                <a:schemeClr val="accent1"/>
              </a:solidFill>
              <a:latin typeface="Arial"/>
              <a:ea typeface="Arial"/>
              <a:cs typeface="Arial"/>
              <a:sym typeface="Arial"/>
            </a:endParaRPr>
          </a:p>
        </p:txBody>
      </p:sp>
      <p:cxnSp>
        <p:nvCxnSpPr>
          <p:cNvPr id="313" name="Google Shape;313;p43"/>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
        <p:nvSpPr>
          <p:cNvPr id="314" name="Google Shape;314;p43"/>
          <p:cNvSpPr txBox="1"/>
          <p:nvPr>
            <p:ph idx="3" type="title"/>
          </p:nvPr>
        </p:nvSpPr>
        <p:spPr>
          <a:xfrm>
            <a:off x="5265838" y="3194675"/>
            <a:ext cx="2207400" cy="358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315" name="Google Shape;315;p43"/>
          <p:cNvSpPr txBox="1"/>
          <p:nvPr>
            <p:ph idx="4" type="subTitle"/>
          </p:nvPr>
        </p:nvSpPr>
        <p:spPr>
          <a:xfrm>
            <a:off x="5265838" y="3553150"/>
            <a:ext cx="2207400" cy="8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hanks + Credits">
    <p:spTree>
      <p:nvGrpSpPr>
        <p:cNvPr id="316" name="Shape 316"/>
        <p:cNvGrpSpPr/>
        <p:nvPr/>
      </p:nvGrpSpPr>
      <p:grpSpPr>
        <a:xfrm>
          <a:off x="0" y="0"/>
          <a:ext cx="0" cy="0"/>
          <a:chOff x="0" y="0"/>
          <a:chExt cx="0" cy="0"/>
        </a:xfrm>
      </p:grpSpPr>
      <p:sp>
        <p:nvSpPr>
          <p:cNvPr id="317" name="Google Shape;317;p44"/>
          <p:cNvSpPr/>
          <p:nvPr/>
        </p:nvSpPr>
        <p:spPr>
          <a:xfrm flipH="1">
            <a:off x="275" y="0"/>
            <a:ext cx="5300400" cy="51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8" name="Google Shape;318;p44"/>
          <p:cNvSpPr txBox="1"/>
          <p:nvPr>
            <p:ph type="title"/>
          </p:nvPr>
        </p:nvSpPr>
        <p:spPr>
          <a:xfrm>
            <a:off x="705222" y="76155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319" name="Google Shape;319;p44"/>
          <p:cNvSpPr txBox="1"/>
          <p:nvPr>
            <p:ph idx="1" type="body"/>
          </p:nvPr>
        </p:nvSpPr>
        <p:spPr>
          <a:xfrm>
            <a:off x="705225" y="1517250"/>
            <a:ext cx="2808000" cy="1247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lt1"/>
              </a:buClr>
              <a:buSzPts val="1200"/>
              <a:buChar char="●"/>
              <a:defRPr sz="1200">
                <a:solidFill>
                  <a:schemeClr val="lt1"/>
                </a:solidFill>
              </a:defRPr>
            </a:lvl1pPr>
            <a:lvl2pPr indent="-304800" lvl="1" marL="914400" algn="l">
              <a:lnSpc>
                <a:spcPct val="100000"/>
              </a:lnSpc>
              <a:spcBef>
                <a:spcPts val="1600"/>
              </a:spcBef>
              <a:spcAft>
                <a:spcPts val="0"/>
              </a:spcAft>
              <a:buClr>
                <a:schemeClr val="lt1"/>
              </a:buClr>
              <a:buSzPts val="1200"/>
              <a:buChar char="○"/>
              <a:defRPr sz="1200">
                <a:solidFill>
                  <a:schemeClr val="lt1"/>
                </a:solidFill>
              </a:defRPr>
            </a:lvl2pPr>
            <a:lvl3pPr indent="-304800" lvl="2" marL="1371600" algn="l">
              <a:lnSpc>
                <a:spcPct val="100000"/>
              </a:lnSpc>
              <a:spcBef>
                <a:spcPts val="1600"/>
              </a:spcBef>
              <a:spcAft>
                <a:spcPts val="0"/>
              </a:spcAft>
              <a:buClr>
                <a:schemeClr val="lt1"/>
              </a:buClr>
              <a:buSzPts val="1200"/>
              <a:buChar char="■"/>
              <a:defRPr sz="1200">
                <a:solidFill>
                  <a:schemeClr val="lt1"/>
                </a:solidFill>
              </a:defRPr>
            </a:lvl3pPr>
            <a:lvl4pPr indent="-304800" lvl="3" marL="1828800" algn="l">
              <a:lnSpc>
                <a:spcPct val="100000"/>
              </a:lnSpc>
              <a:spcBef>
                <a:spcPts val="1600"/>
              </a:spcBef>
              <a:spcAft>
                <a:spcPts val="0"/>
              </a:spcAft>
              <a:buClr>
                <a:schemeClr val="lt1"/>
              </a:buClr>
              <a:buSzPts val="1200"/>
              <a:buChar char="●"/>
              <a:defRPr sz="1200">
                <a:solidFill>
                  <a:schemeClr val="lt1"/>
                </a:solidFill>
              </a:defRPr>
            </a:lvl4pPr>
            <a:lvl5pPr indent="-304800" lvl="4" marL="2286000" algn="l">
              <a:lnSpc>
                <a:spcPct val="100000"/>
              </a:lnSpc>
              <a:spcBef>
                <a:spcPts val="1600"/>
              </a:spcBef>
              <a:spcAft>
                <a:spcPts val="0"/>
              </a:spcAft>
              <a:buClr>
                <a:schemeClr val="lt1"/>
              </a:buClr>
              <a:buSzPts val="1200"/>
              <a:buChar char="○"/>
              <a:defRPr sz="1200">
                <a:solidFill>
                  <a:schemeClr val="lt1"/>
                </a:solidFill>
              </a:defRPr>
            </a:lvl5pPr>
            <a:lvl6pPr indent="-304800" lvl="5" marL="2743200" algn="l">
              <a:lnSpc>
                <a:spcPct val="100000"/>
              </a:lnSpc>
              <a:spcBef>
                <a:spcPts val="1600"/>
              </a:spcBef>
              <a:spcAft>
                <a:spcPts val="0"/>
              </a:spcAft>
              <a:buClr>
                <a:schemeClr val="lt1"/>
              </a:buClr>
              <a:buSzPts val="1200"/>
              <a:buChar char="■"/>
              <a:defRPr sz="1200">
                <a:solidFill>
                  <a:schemeClr val="lt1"/>
                </a:solidFill>
              </a:defRPr>
            </a:lvl6pPr>
            <a:lvl7pPr indent="-304800" lvl="6" marL="3200400" algn="l">
              <a:lnSpc>
                <a:spcPct val="100000"/>
              </a:lnSpc>
              <a:spcBef>
                <a:spcPts val="1600"/>
              </a:spcBef>
              <a:spcAft>
                <a:spcPts val="0"/>
              </a:spcAft>
              <a:buClr>
                <a:schemeClr val="lt1"/>
              </a:buClr>
              <a:buSzPts val="1200"/>
              <a:buChar char="●"/>
              <a:defRPr sz="1200">
                <a:solidFill>
                  <a:schemeClr val="lt1"/>
                </a:solidFill>
              </a:defRPr>
            </a:lvl7pPr>
            <a:lvl8pPr indent="-304800" lvl="7" marL="3657600" algn="l">
              <a:lnSpc>
                <a:spcPct val="100000"/>
              </a:lnSpc>
              <a:spcBef>
                <a:spcPts val="1600"/>
              </a:spcBef>
              <a:spcAft>
                <a:spcPts val="0"/>
              </a:spcAft>
              <a:buClr>
                <a:schemeClr val="lt1"/>
              </a:buClr>
              <a:buSzPts val="1200"/>
              <a:buChar char="○"/>
              <a:defRPr sz="1200">
                <a:solidFill>
                  <a:schemeClr val="lt1"/>
                </a:solidFill>
              </a:defRPr>
            </a:lvl8pPr>
            <a:lvl9pPr indent="-304800" lvl="8" marL="4114800" algn="l">
              <a:lnSpc>
                <a:spcPct val="100000"/>
              </a:lnSpc>
              <a:spcBef>
                <a:spcPts val="1600"/>
              </a:spcBef>
              <a:spcAft>
                <a:spcPts val="1600"/>
              </a:spcAft>
              <a:buClr>
                <a:schemeClr val="lt1"/>
              </a:buClr>
              <a:buSzPts val="1200"/>
              <a:buChar char="■"/>
              <a:defRPr sz="1200">
                <a:solidFill>
                  <a:schemeClr val="lt1"/>
                </a:solidFill>
              </a:defRPr>
            </a:lvl9pPr>
          </a:lstStyle>
          <a:p/>
        </p:txBody>
      </p:sp>
      <p:sp>
        <p:nvSpPr>
          <p:cNvPr id="320" name="Google Shape;320;p44"/>
          <p:cNvSpPr txBox="1"/>
          <p:nvPr/>
        </p:nvSpPr>
        <p:spPr>
          <a:xfrm>
            <a:off x="705225" y="2839250"/>
            <a:ext cx="2574900" cy="82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CREDITS: This presentation template was created by </a:t>
            </a:r>
            <a:r>
              <a:rPr b="0" i="0" lang="en-US" sz="1000" u="none" cap="none" strike="noStrike">
                <a:solidFill>
                  <a:schemeClr val="hlink"/>
                </a:solidFill>
                <a:uFill>
                  <a:noFill/>
                </a:uFill>
                <a:latin typeface="Montserrat"/>
                <a:ea typeface="Montserrat"/>
                <a:cs typeface="Montserrat"/>
                <a:sym typeface="Montserrat"/>
                <a:hlinkClick r:id="rId2"/>
              </a:rPr>
              <a:t>Slidesgo</a:t>
            </a:r>
            <a:r>
              <a:rPr b="0" i="0" lang="en-US" sz="1000" u="none" cap="none" strike="noStrike">
                <a:solidFill>
                  <a:schemeClr val="lt1"/>
                </a:solidFill>
                <a:latin typeface="Montserrat"/>
                <a:ea typeface="Montserrat"/>
                <a:cs typeface="Montserrat"/>
                <a:sym typeface="Montserrat"/>
              </a:rPr>
              <a:t>, including icons by </a:t>
            </a:r>
            <a:r>
              <a:rPr b="0" i="0" lang="en-US" sz="1000" u="none" cap="none" strike="noStrike">
                <a:solidFill>
                  <a:schemeClr val="hlink"/>
                </a:solidFill>
                <a:uFill>
                  <a:noFill/>
                </a:uFill>
                <a:latin typeface="Montserrat"/>
                <a:ea typeface="Montserrat"/>
                <a:cs typeface="Montserrat"/>
                <a:sym typeface="Montserrat"/>
                <a:hlinkClick r:id="rId3"/>
              </a:rPr>
              <a:t>Flaticon</a:t>
            </a:r>
            <a:r>
              <a:rPr b="0" i="0" lang="en-US" sz="1000" u="none" cap="none" strike="noStrike">
                <a:solidFill>
                  <a:schemeClr val="lt1"/>
                </a:solidFill>
                <a:latin typeface="Montserrat"/>
                <a:ea typeface="Montserrat"/>
                <a:cs typeface="Montserrat"/>
                <a:sym typeface="Montserrat"/>
              </a:rPr>
              <a:t>, and infographics &amp; images by </a:t>
            </a:r>
            <a:r>
              <a:rPr b="0" i="0" lang="en-US" sz="1000" u="none" cap="none" strike="noStrike">
                <a:solidFill>
                  <a:schemeClr val="hlink"/>
                </a:solidFill>
                <a:uFill>
                  <a:noFill/>
                </a:uFill>
                <a:latin typeface="Montserrat"/>
                <a:ea typeface="Montserrat"/>
                <a:cs typeface="Montserrat"/>
                <a:sym typeface="Montserrat"/>
                <a:hlinkClick r:id="rId4"/>
              </a:rPr>
              <a:t>Freepik</a:t>
            </a:r>
            <a:r>
              <a:rPr b="0" i="0" lang="en-US" sz="1000" u="none" cap="none" strike="noStrike">
                <a:solidFill>
                  <a:schemeClr val="lt1"/>
                </a:solidFill>
                <a:latin typeface="Montserrat"/>
                <a:ea typeface="Montserrat"/>
                <a:cs typeface="Montserrat"/>
                <a:sym typeface="Montserrat"/>
              </a:rPr>
              <a:t>. </a:t>
            </a:r>
            <a:endParaRPr b="0" i="0" sz="1000" u="none" cap="none" strike="noStrike">
              <a:solidFill>
                <a:schemeClr val="lt1"/>
              </a:solidFill>
              <a:latin typeface="Montserrat"/>
              <a:ea typeface="Montserrat"/>
              <a:cs typeface="Montserrat"/>
              <a:sym typeface="Montserrat"/>
            </a:endParaRPr>
          </a:p>
          <a:p>
            <a:pPr indent="0" lvl="0" marL="0" marR="0" rtl="0" algn="l">
              <a:lnSpc>
                <a:spcPct val="115000"/>
              </a:lnSpc>
              <a:spcBef>
                <a:spcPts val="300"/>
              </a:spcBef>
              <a:spcAft>
                <a:spcPts val="0"/>
              </a:spcAft>
              <a:buClr>
                <a:srgbClr val="000000"/>
              </a:buClr>
              <a:buSzPts val="1000"/>
              <a:buFont typeface="Arial"/>
              <a:buNone/>
            </a:pPr>
            <a:r>
              <a:t/>
            </a:r>
            <a:endParaRPr b="0" i="0" sz="1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1">
  <p:cSld name="Title + Bullet Points 1">
    <p:spTree>
      <p:nvGrpSpPr>
        <p:cNvPr id="321" name="Shape 321"/>
        <p:cNvGrpSpPr/>
        <p:nvPr/>
      </p:nvGrpSpPr>
      <p:grpSpPr>
        <a:xfrm>
          <a:off x="0" y="0"/>
          <a:ext cx="0" cy="0"/>
          <a:chOff x="0" y="0"/>
          <a:chExt cx="0" cy="0"/>
        </a:xfrm>
      </p:grpSpPr>
      <p:sp>
        <p:nvSpPr>
          <p:cNvPr id="322" name="Google Shape;322;p45"/>
          <p:cNvSpPr/>
          <p:nvPr/>
        </p:nvSpPr>
        <p:spPr>
          <a:xfrm>
            <a:off x="2207650" y="1307425"/>
            <a:ext cx="6936600" cy="3856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45"/>
          <p:cNvSpPr txBox="1"/>
          <p:nvPr>
            <p:ph idx="1" type="body"/>
          </p:nvPr>
        </p:nvSpPr>
        <p:spPr>
          <a:xfrm>
            <a:off x="2577375" y="1699975"/>
            <a:ext cx="4366800" cy="30717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Clr>
                <a:schemeClr val="lt1"/>
              </a:buClr>
              <a:buSzPts val="1300"/>
              <a:buChar char="●"/>
              <a:defRPr sz="1300">
                <a:solidFill>
                  <a:schemeClr val="lt1"/>
                </a:solidFill>
              </a:defRPr>
            </a:lvl1pPr>
            <a:lvl2pPr indent="-311150" lvl="1" marL="914400" algn="l">
              <a:lnSpc>
                <a:spcPct val="100000"/>
              </a:lnSpc>
              <a:spcBef>
                <a:spcPts val="1600"/>
              </a:spcBef>
              <a:spcAft>
                <a:spcPts val="0"/>
              </a:spcAft>
              <a:buClr>
                <a:schemeClr val="lt1"/>
              </a:buClr>
              <a:buSzPts val="1300"/>
              <a:buChar char="○"/>
              <a:defRPr sz="1300">
                <a:solidFill>
                  <a:schemeClr val="lt1"/>
                </a:solidFill>
              </a:defRPr>
            </a:lvl2pPr>
            <a:lvl3pPr indent="-311150" lvl="2" marL="1371600" algn="l">
              <a:lnSpc>
                <a:spcPct val="100000"/>
              </a:lnSpc>
              <a:spcBef>
                <a:spcPts val="1600"/>
              </a:spcBef>
              <a:spcAft>
                <a:spcPts val="0"/>
              </a:spcAft>
              <a:buClr>
                <a:schemeClr val="lt1"/>
              </a:buClr>
              <a:buSzPts val="1300"/>
              <a:buChar char="■"/>
              <a:defRPr sz="1300">
                <a:solidFill>
                  <a:schemeClr val="lt1"/>
                </a:solidFill>
              </a:defRPr>
            </a:lvl3pPr>
            <a:lvl4pPr indent="-311150" lvl="3" marL="1828800" algn="l">
              <a:lnSpc>
                <a:spcPct val="100000"/>
              </a:lnSpc>
              <a:spcBef>
                <a:spcPts val="1600"/>
              </a:spcBef>
              <a:spcAft>
                <a:spcPts val="0"/>
              </a:spcAft>
              <a:buClr>
                <a:schemeClr val="lt1"/>
              </a:buClr>
              <a:buSzPts val="1300"/>
              <a:buChar char="●"/>
              <a:defRPr sz="1300">
                <a:solidFill>
                  <a:schemeClr val="lt1"/>
                </a:solidFill>
              </a:defRPr>
            </a:lvl4pPr>
            <a:lvl5pPr indent="-311150" lvl="4" marL="2286000" algn="l">
              <a:lnSpc>
                <a:spcPct val="100000"/>
              </a:lnSpc>
              <a:spcBef>
                <a:spcPts val="1600"/>
              </a:spcBef>
              <a:spcAft>
                <a:spcPts val="0"/>
              </a:spcAft>
              <a:buClr>
                <a:schemeClr val="lt1"/>
              </a:buClr>
              <a:buSzPts val="1300"/>
              <a:buChar char="○"/>
              <a:defRPr sz="1300">
                <a:solidFill>
                  <a:schemeClr val="lt1"/>
                </a:solidFill>
              </a:defRPr>
            </a:lvl5pPr>
            <a:lvl6pPr indent="-311150" lvl="5" marL="2743200" algn="l">
              <a:lnSpc>
                <a:spcPct val="100000"/>
              </a:lnSpc>
              <a:spcBef>
                <a:spcPts val="1600"/>
              </a:spcBef>
              <a:spcAft>
                <a:spcPts val="0"/>
              </a:spcAft>
              <a:buClr>
                <a:schemeClr val="lt1"/>
              </a:buClr>
              <a:buSzPts val="1300"/>
              <a:buChar char="■"/>
              <a:defRPr sz="1300">
                <a:solidFill>
                  <a:schemeClr val="lt1"/>
                </a:solidFill>
              </a:defRPr>
            </a:lvl6pPr>
            <a:lvl7pPr indent="-311150" lvl="6" marL="3200400" algn="l">
              <a:lnSpc>
                <a:spcPct val="100000"/>
              </a:lnSpc>
              <a:spcBef>
                <a:spcPts val="1600"/>
              </a:spcBef>
              <a:spcAft>
                <a:spcPts val="0"/>
              </a:spcAft>
              <a:buClr>
                <a:schemeClr val="lt1"/>
              </a:buClr>
              <a:buSzPts val="1300"/>
              <a:buChar char="●"/>
              <a:defRPr sz="1300">
                <a:solidFill>
                  <a:schemeClr val="lt1"/>
                </a:solidFill>
              </a:defRPr>
            </a:lvl7pPr>
            <a:lvl8pPr indent="-311150" lvl="7" marL="3657600" algn="l">
              <a:lnSpc>
                <a:spcPct val="100000"/>
              </a:lnSpc>
              <a:spcBef>
                <a:spcPts val="1600"/>
              </a:spcBef>
              <a:spcAft>
                <a:spcPts val="0"/>
              </a:spcAft>
              <a:buClr>
                <a:schemeClr val="lt1"/>
              </a:buClr>
              <a:buSzPts val="1300"/>
              <a:buChar char="○"/>
              <a:defRPr sz="1300">
                <a:solidFill>
                  <a:schemeClr val="lt1"/>
                </a:solidFill>
              </a:defRPr>
            </a:lvl8pPr>
            <a:lvl9pPr indent="-311150" lvl="8" marL="4114800" algn="l">
              <a:lnSpc>
                <a:spcPct val="100000"/>
              </a:lnSpc>
              <a:spcBef>
                <a:spcPts val="1600"/>
              </a:spcBef>
              <a:spcAft>
                <a:spcPts val="1600"/>
              </a:spcAft>
              <a:buClr>
                <a:schemeClr val="lt1"/>
              </a:buClr>
              <a:buSzPts val="1300"/>
              <a:buChar char="■"/>
              <a:defRPr sz="1300">
                <a:solidFill>
                  <a:schemeClr val="lt1"/>
                </a:solidFill>
              </a:defRPr>
            </a:lvl9pPr>
          </a:lstStyle>
          <a:p/>
        </p:txBody>
      </p:sp>
      <p:sp>
        <p:nvSpPr>
          <p:cNvPr id="324" name="Google Shape;324;p45"/>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Section Slide">
    <p:bg>
      <p:bgPr>
        <a:solidFill>
          <a:schemeClr val="accent1"/>
        </a:solidFill>
      </p:bgPr>
    </p:bg>
    <p:spTree>
      <p:nvGrpSpPr>
        <p:cNvPr id="44" name="Shape 44"/>
        <p:cNvGrpSpPr/>
        <p:nvPr/>
      </p:nvGrpSpPr>
      <p:grpSpPr>
        <a:xfrm>
          <a:off x="0" y="0"/>
          <a:ext cx="0" cy="0"/>
          <a:chOff x="0" y="0"/>
          <a:chExt cx="0" cy="0"/>
        </a:xfrm>
      </p:grpSpPr>
      <p:grpSp>
        <p:nvGrpSpPr>
          <p:cNvPr id="45" name="Google Shape;45;p6"/>
          <p:cNvGrpSpPr/>
          <p:nvPr/>
        </p:nvGrpSpPr>
        <p:grpSpPr>
          <a:xfrm>
            <a:off x="0" y="0"/>
            <a:ext cx="9144000" cy="5143475"/>
            <a:chOff x="0" y="0"/>
            <a:chExt cx="9144000" cy="5143475"/>
          </a:xfrm>
        </p:grpSpPr>
        <p:grpSp>
          <p:nvGrpSpPr>
            <p:cNvPr id="46" name="Google Shape;46;p6"/>
            <p:cNvGrpSpPr/>
            <p:nvPr/>
          </p:nvGrpSpPr>
          <p:grpSpPr>
            <a:xfrm>
              <a:off x="0" y="0"/>
              <a:ext cx="9144000" cy="5143475"/>
              <a:chOff x="0" y="0"/>
              <a:chExt cx="9144000" cy="5143475"/>
            </a:xfrm>
          </p:grpSpPr>
          <p:sp>
            <p:nvSpPr>
              <p:cNvPr id="47" name="Google Shape;47;p6"/>
              <p:cNvSpPr/>
              <p:nvPr/>
            </p:nvSpPr>
            <p:spPr>
              <a:xfrm>
                <a:off x="0" y="4748000"/>
                <a:ext cx="91440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6"/>
              <p:cNvSpPr/>
              <p:nvPr/>
            </p:nvSpPr>
            <p:spPr>
              <a:xfrm>
                <a:off x="0" y="0"/>
                <a:ext cx="91440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6"/>
              <p:cNvSpPr/>
              <p:nvPr/>
            </p:nvSpPr>
            <p:spPr>
              <a:xfrm rot="5400000">
                <a:off x="-2215050" y="2533025"/>
                <a:ext cx="48255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6"/>
              <p:cNvSpPr/>
              <p:nvPr/>
            </p:nvSpPr>
            <p:spPr>
              <a:xfrm rot="5400000">
                <a:off x="6533550" y="2533025"/>
                <a:ext cx="4825500" cy="39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 name="Google Shape;51;p6"/>
            <p:cNvSpPr/>
            <p:nvPr/>
          </p:nvSpPr>
          <p:spPr>
            <a:xfrm>
              <a:off x="1490850" y="3577150"/>
              <a:ext cx="6162300" cy="128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 name="Google Shape;52;p6"/>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800">
                <a:solidFill>
                  <a:schemeClr val="dk1"/>
                </a:solidFil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3" name="Shape 53"/>
        <p:cNvGrpSpPr/>
        <p:nvPr/>
      </p:nvGrpSpPr>
      <p:grpSpPr>
        <a:xfrm>
          <a:off x="0" y="0"/>
          <a:ext cx="0" cy="0"/>
          <a:chOff x="0" y="0"/>
          <a:chExt cx="0" cy="0"/>
        </a:xfrm>
      </p:grpSpPr>
      <p:sp>
        <p:nvSpPr>
          <p:cNvPr id="54" name="Google Shape;54;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7"/>
          <p:cNvSpPr txBox="1"/>
          <p:nvPr>
            <p:ph idx="1" type="body"/>
          </p:nvPr>
        </p:nvSpPr>
        <p:spPr>
          <a:xfrm>
            <a:off x="311150" y="1477963"/>
            <a:ext cx="3832225" cy="573087"/>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56" name="Google Shape;56;p7"/>
          <p:cNvSpPr/>
          <p:nvPr>
            <p:ph idx="2" type="pic"/>
          </p:nvPr>
        </p:nvSpPr>
        <p:spPr>
          <a:xfrm>
            <a:off x="4572000" y="1477963"/>
            <a:ext cx="4437063" cy="347345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8"/>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 name="Google Shape;59;p8"/>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 name="Google Shape;60;p8"/>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cxnSp>
        <p:nvCxnSpPr>
          <p:cNvPr id="61" name="Google Shape;61;p8"/>
          <p:cNvCxnSpPr/>
          <p:nvPr/>
        </p:nvCxnSpPr>
        <p:spPr>
          <a:xfrm rot="10800000">
            <a:off x="7496925" y="4940300"/>
            <a:ext cx="1095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2" name="Shape 62"/>
        <p:cNvGrpSpPr/>
        <p:nvPr/>
      </p:nvGrpSpPr>
      <p:grpSpPr>
        <a:xfrm>
          <a:off x="0" y="0"/>
          <a:ext cx="0" cy="0"/>
          <a:chOff x="0" y="0"/>
          <a:chExt cx="0" cy="0"/>
        </a:xfrm>
      </p:grpSpPr>
      <p:sp>
        <p:nvSpPr>
          <p:cNvPr id="63" name="Google Shape;63;p9"/>
          <p:cNvSpPr txBox="1"/>
          <p:nvPr>
            <p:ph type="title"/>
          </p:nvPr>
        </p:nvSpPr>
        <p:spPr>
          <a:xfrm>
            <a:off x="311700" y="1810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p9"/>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 name="Google Shape;65;p9"/>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sp>
        <p:nvSpPr>
          <p:cNvPr id="66" name="Google Shape;66;p9"/>
          <p:cNvSpPr txBox="1"/>
          <p:nvPr>
            <p:ph idx="1" type="body"/>
          </p:nvPr>
        </p:nvSpPr>
        <p:spPr>
          <a:xfrm>
            <a:off x="141780" y="976663"/>
            <a:ext cx="2488298" cy="322421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7" name="Google Shape;67;p9"/>
          <p:cNvSpPr txBox="1"/>
          <p:nvPr>
            <p:ph idx="2" type="body"/>
          </p:nvPr>
        </p:nvSpPr>
        <p:spPr>
          <a:xfrm>
            <a:off x="2875176" y="966787"/>
            <a:ext cx="2774348" cy="3224213"/>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8" name="Google Shape;68;p9"/>
          <p:cNvSpPr txBox="1"/>
          <p:nvPr>
            <p:ph idx="3" type="body"/>
          </p:nvPr>
        </p:nvSpPr>
        <p:spPr>
          <a:xfrm>
            <a:off x="5964027" y="976663"/>
            <a:ext cx="2686262" cy="3224213"/>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cxnSp>
        <p:nvCxnSpPr>
          <p:cNvPr id="69" name="Google Shape;69;p9"/>
          <p:cNvCxnSpPr/>
          <p:nvPr/>
        </p:nvCxnSpPr>
        <p:spPr>
          <a:xfrm>
            <a:off x="311700" y="879016"/>
            <a:ext cx="1600200" cy="2994"/>
          </a:xfrm>
          <a:prstGeom prst="straightConnector1">
            <a:avLst/>
          </a:prstGeom>
          <a:noFill/>
          <a:ln cap="flat" cmpd="sng" w="101600">
            <a:solidFill>
              <a:schemeClr val="accent1"/>
            </a:solidFill>
            <a:prstDash val="solid"/>
            <a:round/>
            <a:headEnd len="sm" w="sm" type="none"/>
            <a:tailEnd len="sm" w="sm" type="none"/>
          </a:ln>
        </p:spPr>
      </p:cxnSp>
      <p:cxnSp>
        <p:nvCxnSpPr>
          <p:cNvPr id="70" name="Google Shape;70;p9"/>
          <p:cNvCxnSpPr/>
          <p:nvPr/>
        </p:nvCxnSpPr>
        <p:spPr>
          <a:xfrm>
            <a:off x="2875176" y="847093"/>
            <a:ext cx="1600200" cy="2994"/>
          </a:xfrm>
          <a:prstGeom prst="straightConnector1">
            <a:avLst/>
          </a:prstGeom>
          <a:noFill/>
          <a:ln cap="flat" cmpd="sng" w="101600">
            <a:solidFill>
              <a:schemeClr val="accent1"/>
            </a:solidFill>
            <a:prstDash val="solid"/>
            <a:round/>
            <a:headEnd len="sm" w="sm" type="none"/>
            <a:tailEnd len="sm" w="sm" type="none"/>
          </a:ln>
        </p:spPr>
      </p:cxnSp>
      <p:cxnSp>
        <p:nvCxnSpPr>
          <p:cNvPr id="71" name="Google Shape;71;p9"/>
          <p:cNvCxnSpPr/>
          <p:nvPr/>
        </p:nvCxnSpPr>
        <p:spPr>
          <a:xfrm>
            <a:off x="5955925" y="844099"/>
            <a:ext cx="1600200" cy="2994"/>
          </a:xfrm>
          <a:prstGeom prst="straightConnector1">
            <a:avLst/>
          </a:prstGeom>
          <a:noFill/>
          <a:ln cap="flat" cmpd="sng" w="101600">
            <a:solidFill>
              <a:schemeClr val="accen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Introduction">
    <p:spTree>
      <p:nvGrpSpPr>
        <p:cNvPr id="72" name="Shape 72"/>
        <p:cNvGrpSpPr/>
        <p:nvPr/>
      </p:nvGrpSpPr>
      <p:grpSpPr>
        <a:xfrm>
          <a:off x="0" y="0"/>
          <a:ext cx="0" cy="0"/>
          <a:chOff x="0" y="0"/>
          <a:chExt cx="0" cy="0"/>
        </a:xfrm>
      </p:grpSpPr>
      <p:sp>
        <p:nvSpPr>
          <p:cNvPr id="73" name="Google Shape;73;p10"/>
          <p:cNvSpPr/>
          <p:nvPr>
            <p:ph idx="2" type="pic"/>
          </p:nvPr>
        </p:nvSpPr>
        <p:spPr>
          <a:xfrm>
            <a:off x="4572000" y="-16908"/>
            <a:ext cx="4572000" cy="5177315"/>
          </a:xfrm>
          <a:prstGeom prst="rect">
            <a:avLst/>
          </a:prstGeom>
          <a:noFill/>
          <a:ln>
            <a:noFill/>
          </a:ln>
        </p:spPr>
      </p:sp>
      <p:sp>
        <p:nvSpPr>
          <p:cNvPr id="74" name="Google Shape;74;p10"/>
          <p:cNvSpPr txBox="1"/>
          <p:nvPr>
            <p:ph type="title"/>
          </p:nvPr>
        </p:nvSpPr>
        <p:spPr>
          <a:xfrm>
            <a:off x="723018" y="659298"/>
            <a:ext cx="3706108" cy="458147"/>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SzPts val="2800"/>
              <a:buNone/>
              <a:defRPr b="1" i="0" sz="33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75" name="Google Shape;75;p10"/>
          <p:cNvCxnSpPr/>
          <p:nvPr/>
        </p:nvCxnSpPr>
        <p:spPr>
          <a:xfrm>
            <a:off x="714375" y="1454331"/>
            <a:ext cx="1600200" cy="2994"/>
          </a:xfrm>
          <a:prstGeom prst="straightConnector1">
            <a:avLst/>
          </a:prstGeom>
          <a:noFill/>
          <a:ln cap="flat" cmpd="sng" w="101600">
            <a:solidFill>
              <a:schemeClr val="accent1"/>
            </a:solidFill>
            <a:prstDash val="solid"/>
            <a:round/>
            <a:headEnd len="sm" w="sm" type="none"/>
            <a:tailEnd len="sm" w="sm" type="none"/>
          </a:ln>
        </p:spPr>
      </p:cxnSp>
      <p:sp>
        <p:nvSpPr>
          <p:cNvPr id="76" name="Google Shape;76;p10"/>
          <p:cNvSpPr txBox="1"/>
          <p:nvPr>
            <p:ph idx="1" type="body"/>
          </p:nvPr>
        </p:nvSpPr>
        <p:spPr>
          <a:xfrm>
            <a:off x="714375" y="1717022"/>
            <a:ext cx="3429001" cy="20964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i="0" sz="1200">
                <a:solidFill>
                  <a:schemeClr val="lt1"/>
                </a:solidFill>
                <a:latin typeface="Arial"/>
                <a:ea typeface="Arial"/>
                <a:cs typeface="Arial"/>
                <a:sym typeface="Arial"/>
              </a:defRPr>
            </a:lvl1pPr>
            <a:lvl2pPr indent="-317500" lvl="1" marL="914400" algn="l">
              <a:lnSpc>
                <a:spcPct val="100000"/>
              </a:lnSpc>
              <a:spcBef>
                <a:spcPts val="1600"/>
              </a:spcBef>
              <a:spcAft>
                <a:spcPts val="0"/>
              </a:spcAft>
              <a:buSzPts val="1400"/>
              <a:buChar char="○"/>
              <a:defRPr sz="3000"/>
            </a:lvl2pPr>
            <a:lvl3pPr indent="-317500" lvl="2" marL="1371600" algn="l">
              <a:lnSpc>
                <a:spcPct val="100000"/>
              </a:lnSpc>
              <a:spcBef>
                <a:spcPts val="1600"/>
              </a:spcBef>
              <a:spcAft>
                <a:spcPts val="0"/>
              </a:spcAft>
              <a:buSzPts val="1400"/>
              <a:buChar char="■"/>
              <a:defRPr sz="3000"/>
            </a:lvl3pPr>
            <a:lvl4pPr indent="-317500" lvl="3" marL="1828800" algn="l">
              <a:lnSpc>
                <a:spcPct val="100000"/>
              </a:lnSpc>
              <a:spcBef>
                <a:spcPts val="1600"/>
              </a:spcBef>
              <a:spcAft>
                <a:spcPts val="0"/>
              </a:spcAft>
              <a:buSzPts val="1400"/>
              <a:buChar char="●"/>
              <a:defRPr sz="3000"/>
            </a:lvl4pPr>
            <a:lvl5pPr indent="-317500" lvl="4" marL="2286000" algn="l">
              <a:lnSpc>
                <a:spcPct val="100000"/>
              </a:lnSpc>
              <a:spcBef>
                <a:spcPts val="1600"/>
              </a:spcBef>
              <a:spcAft>
                <a:spcPts val="0"/>
              </a:spcAft>
              <a:buSzPts val="1400"/>
              <a:buChar char="○"/>
              <a:defRPr sz="3000"/>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extLst>
    <p:ext uri="{DCECCB84-F9BA-43D5-87BE-67443E8EF086}">
      <p15:sldGuideLst>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6" Type="http://schemas.openxmlformats.org/officeDocument/2006/relationships/theme" Target="../theme/theme3.xml"/><Relationship Id="rId25" Type="http://schemas.openxmlformats.org/officeDocument/2006/relationships/slideLayout" Target="../slideLayouts/slideLayout4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ontserrat ExtraBold"/>
              <a:buNone/>
              <a:defRPr b="0" i="0" sz="2800" u="none" cap="none" strike="noStrike">
                <a:solidFill>
                  <a:schemeClr val="accent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indent="-317500" lvl="1" marL="914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00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ontserrat ExtraBold"/>
              <a:buNone/>
              <a:defRPr b="0" i="0" sz="2800" u="none" cap="none" strike="noStrike">
                <a:solidFill>
                  <a:schemeClr val="accent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9pPr>
          </a:lstStyle>
          <a:p/>
        </p:txBody>
      </p:sp>
      <p:sp>
        <p:nvSpPr>
          <p:cNvPr id="133" name="Google Shape;133;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indent="-317500" lvl="1" marL="914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00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134" name="Google Shape;13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s://youtu.be/ydR2I5S2v3c" TargetMode="Externa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12.jpg"/><Relationship Id="rId5"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hyperlink" Target="https://www.stoptb.org/sites/default/files/Truenat_Implementation_Guide.pdf" TargetMode="External"/><Relationship Id="rId4" Type="http://schemas.openxmlformats.org/officeDocument/2006/relationships/image" Target="../media/image15.png"/><Relationship Id="rId5" Type="http://schemas.openxmlformats.org/officeDocument/2006/relationships/image" Target="../media/image1.jpg"/><Relationship Id="rId6"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youtu.be/ydR2I5S2v3c" TargetMode="Externa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2.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hyperlink" Target="http://www.stoptb.org/assets/documents/resources/publications/sd/Truenat_Implementation_Guide.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8.xml"/><Relationship Id="rId3" Type="http://schemas.openxmlformats.org/officeDocument/2006/relationships/image" Target="../media/image15.png"/><Relationship Id="rId4" Type="http://schemas.openxmlformats.org/officeDocument/2006/relationships/image" Target="../media/image1.jpg"/><Relationship Id="rId5"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6"/>
          <p:cNvSpPr/>
          <p:nvPr/>
        </p:nvSpPr>
        <p:spPr>
          <a:xfrm>
            <a:off x="-55300" y="1913575"/>
            <a:ext cx="5290030" cy="1680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chemeClr val="accent1"/>
              </a:solidFill>
              <a:latin typeface="Gill Sans"/>
              <a:ea typeface="Gill Sans"/>
              <a:cs typeface="Gill Sans"/>
              <a:sym typeface="Gill Sans"/>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chemeClr val="accent1"/>
              </a:solidFill>
              <a:latin typeface="Gill Sans"/>
              <a:ea typeface="Gill Sans"/>
              <a:cs typeface="Gill Sans"/>
              <a:sym typeface="Gill Sans"/>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chemeClr val="accent1"/>
              </a:solidFill>
              <a:latin typeface="Gill Sans"/>
              <a:ea typeface="Gill Sans"/>
              <a:cs typeface="Gill Sans"/>
              <a:sym typeface="Gill Sans"/>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Gill Sans"/>
              <a:ea typeface="Gill Sans"/>
              <a:cs typeface="Gill Sans"/>
              <a:sym typeface="Gill Sans"/>
            </a:endParaRPr>
          </a:p>
        </p:txBody>
      </p:sp>
      <p:sp>
        <p:nvSpPr>
          <p:cNvPr id="330" name="Google Shape;330;p46"/>
          <p:cNvSpPr txBox="1"/>
          <p:nvPr>
            <p:ph type="ctrTitle"/>
          </p:nvPr>
        </p:nvSpPr>
        <p:spPr>
          <a:xfrm>
            <a:off x="253602" y="2238475"/>
            <a:ext cx="4878000" cy="1030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600"/>
              <a:buNone/>
            </a:pPr>
            <a:r>
              <a:rPr lang="en-US">
                <a:solidFill>
                  <a:schemeClr val="accent1"/>
                </a:solidFill>
              </a:rPr>
              <a:t>MODULE 3: OPERATIONAL ASPECTS</a:t>
            </a:r>
            <a:endParaRPr/>
          </a:p>
        </p:txBody>
      </p:sp>
      <p:sp>
        <p:nvSpPr>
          <p:cNvPr id="331" name="Google Shape;331;p46"/>
          <p:cNvSpPr txBox="1"/>
          <p:nvPr>
            <p:ph idx="1" type="subTitle"/>
          </p:nvPr>
        </p:nvSpPr>
        <p:spPr>
          <a:xfrm>
            <a:off x="888999" y="4332194"/>
            <a:ext cx="6309323" cy="374650"/>
          </a:xfrm>
          <a:prstGeom prst="rect">
            <a:avLst/>
          </a:prstGeom>
          <a:noFill/>
          <a:ln>
            <a:noFill/>
          </a:ln>
        </p:spPr>
        <p:txBody>
          <a:bodyPr anchorCtr="0" anchor="t" bIns="91425" lIns="91425" spcFirstLastPara="1" rIns="91425" wrap="square" tIns="91425">
            <a:noAutofit/>
          </a:bodyPr>
          <a:lstStyle/>
          <a:p>
            <a:pPr indent="-3175" lvl="0" marL="117475" rtl="0" algn="l">
              <a:lnSpc>
                <a:spcPct val="100000"/>
              </a:lnSpc>
              <a:spcBef>
                <a:spcPts val="0"/>
              </a:spcBef>
              <a:spcAft>
                <a:spcPts val="0"/>
              </a:spcAft>
              <a:buSzPts val="1400"/>
              <a:buNone/>
            </a:pPr>
            <a:r>
              <a:rPr lang="en-US"/>
              <a:t>Truenat</a:t>
            </a:r>
            <a:r>
              <a:rPr baseline="30000" lang="en-US">
                <a:solidFill>
                  <a:schemeClr val="lt1"/>
                </a:solidFill>
              </a:rPr>
              <a:t>®</a:t>
            </a:r>
            <a:r>
              <a:rPr lang="en-US"/>
              <a:t> Tests for the Detection of TB and Rifampicin Resistance Central-Level Training</a:t>
            </a:r>
            <a:endParaRPr/>
          </a:p>
        </p:txBody>
      </p:sp>
      <p:cxnSp>
        <p:nvCxnSpPr>
          <p:cNvPr id="332" name="Google Shape;332;p46"/>
          <p:cNvCxnSpPr/>
          <p:nvPr/>
        </p:nvCxnSpPr>
        <p:spPr>
          <a:xfrm rot="10800000">
            <a:off x="981700" y="4940300"/>
            <a:ext cx="5530800" cy="0"/>
          </a:xfrm>
          <a:prstGeom prst="straightConnector1">
            <a:avLst/>
          </a:prstGeom>
          <a:noFill/>
          <a:ln cap="flat" cmpd="sng" w="19050">
            <a:solidFill>
              <a:schemeClr val="lt1"/>
            </a:solidFill>
            <a:prstDash val="solid"/>
            <a:round/>
            <a:headEnd len="sm" w="sm" type="none"/>
            <a:tailEnd len="sm" w="sm" type="none"/>
          </a:ln>
        </p:spPr>
      </p:cxnSp>
      <p:cxnSp>
        <p:nvCxnSpPr>
          <p:cNvPr id="333" name="Google Shape;333;p46"/>
          <p:cNvCxnSpPr/>
          <p:nvPr/>
        </p:nvCxnSpPr>
        <p:spPr>
          <a:xfrm rot="10800000">
            <a:off x="4348475" y="203200"/>
            <a:ext cx="4203300" cy="0"/>
          </a:xfrm>
          <a:prstGeom prst="straightConnector1">
            <a:avLst/>
          </a:prstGeom>
          <a:noFill/>
          <a:ln cap="flat" cmpd="sng" w="19050">
            <a:solidFill>
              <a:schemeClr val="accent1"/>
            </a:solidFill>
            <a:prstDash val="solid"/>
            <a:round/>
            <a:headEnd len="sm" w="sm" type="none"/>
            <a:tailEnd len="sm" w="sm" type="none"/>
          </a:ln>
        </p:spPr>
      </p:cxnSp>
      <p:cxnSp>
        <p:nvCxnSpPr>
          <p:cNvPr id="334" name="Google Shape;334;p46"/>
          <p:cNvCxnSpPr/>
          <p:nvPr/>
        </p:nvCxnSpPr>
        <p:spPr>
          <a:xfrm rot="10800000">
            <a:off x="4355425" y="203200"/>
            <a:ext cx="29796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311700" y="263132"/>
            <a:ext cx="8520600" cy="10177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Different Models of Truelab Analyzers to Match Anticipated Throughput</a:t>
            </a:r>
            <a:endParaRPr/>
          </a:p>
        </p:txBody>
      </p:sp>
      <p:graphicFrame>
        <p:nvGraphicFramePr>
          <p:cNvPr id="420" name="Google Shape;420;p55"/>
          <p:cNvGraphicFramePr/>
          <p:nvPr/>
        </p:nvGraphicFramePr>
        <p:xfrm>
          <a:off x="360567" y="1378811"/>
          <a:ext cx="3000000" cy="3000000"/>
        </p:xfrm>
        <a:graphic>
          <a:graphicData uri="http://schemas.openxmlformats.org/drawingml/2006/table">
            <a:tbl>
              <a:tblPr bandRow="1" firstRow="1">
                <a:gradFill>
                  <a:gsLst>
                    <a:gs pos="0">
                      <a:srgbClr val="FFBDBA"/>
                    </a:gs>
                    <a:gs pos="35000">
                      <a:srgbClr val="FFD0CD"/>
                    </a:gs>
                    <a:gs pos="100000">
                      <a:srgbClr val="FFECE8"/>
                    </a:gs>
                  </a:gsLst>
                  <a:lin ang="16200000" scaled="0"/>
                </a:gradFill>
                <a:tableStyleId>{2C2DFBF2-A305-45AB-877A-4E5535D06A68}</a:tableStyleId>
              </a:tblPr>
              <a:tblGrid>
                <a:gridCol w="2915475"/>
                <a:gridCol w="2694550"/>
                <a:gridCol w="2805025"/>
              </a:tblGrid>
              <a:tr h="6072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Throughput per 8-Hour Shift (1 Workday) with Optimized Workflow</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Montserrat"/>
                          <a:ea typeface="Montserrat"/>
                          <a:cs typeface="Montserrat"/>
                          <a:sym typeface="Montserrat"/>
                        </a:rPr>
                        <a:t>Estimated Throughput per 8-Hour Shift (1 Workday) with “Real World” Conditions</a:t>
                      </a:r>
                      <a:endParaRPr sz="1400" u="none" cap="none" strike="noStrike"/>
                    </a:p>
                  </a:txBody>
                  <a:tcPr marT="45725" marB="45725" marR="91450" marL="91450"/>
                </a:tc>
              </a:tr>
              <a:tr h="866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1 Truelab</a:t>
                      </a:r>
                      <a:r>
                        <a:rPr b="1" baseline="30000" lang="en-US" sz="1400" u="none" cap="none" strike="noStrike">
                          <a:latin typeface="Montserrat"/>
                          <a:ea typeface="Montserrat"/>
                          <a:cs typeface="Montserrat"/>
                          <a:sym typeface="Montserrat"/>
                        </a:rPr>
                        <a:t>®</a:t>
                      </a:r>
                      <a:r>
                        <a:rPr b="1" lang="en-US" sz="1400" u="none" cap="none" strike="noStrike">
                          <a:latin typeface="Montserrat"/>
                          <a:ea typeface="Montserrat"/>
                          <a:cs typeface="Montserrat"/>
                          <a:sym typeface="Montserrat"/>
                        </a:rPr>
                        <a:t> Uno Dx Analyzer</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1 Trueprep extractor</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10-12 specimens</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7-9 specimens</a:t>
                      </a:r>
                      <a:endParaRPr sz="1400" u="none" cap="none" strike="noStrike"/>
                    </a:p>
                  </a:txBody>
                  <a:tcPr marT="45725" marB="45725" marR="91450" marL="91450" anchor="ctr">
                    <a:solidFill>
                      <a:schemeClr val="lt1"/>
                    </a:solidFill>
                  </a:tcPr>
                </a:tc>
              </a:tr>
              <a:tr h="7696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1 Truelab</a:t>
                      </a:r>
                      <a:r>
                        <a:rPr b="1" baseline="30000" lang="en-US" sz="1400" u="none" cap="none" strike="noStrike">
                          <a:latin typeface="Montserrat"/>
                          <a:ea typeface="Montserrat"/>
                          <a:cs typeface="Montserrat"/>
                          <a:sym typeface="Montserrat"/>
                        </a:rPr>
                        <a:t>®</a:t>
                      </a:r>
                      <a:r>
                        <a:rPr b="1" lang="en-US" sz="1400" u="none" cap="none" strike="noStrike">
                          <a:latin typeface="Montserrat"/>
                          <a:ea typeface="Montserrat"/>
                          <a:cs typeface="Montserrat"/>
                          <a:sym typeface="Montserrat"/>
                        </a:rPr>
                        <a:t> Duo Analyzer</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1 Trueprep extractor</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20-24 specimens</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15-18 specimens</a:t>
                      </a:r>
                      <a:endParaRPr sz="1400" u="none" cap="none" strike="noStrike"/>
                    </a:p>
                  </a:txBody>
                  <a:tcPr marT="45725" marB="45725" marR="91450" marL="91450" anchor="ctr">
                    <a:solidFill>
                      <a:schemeClr val="lt1"/>
                    </a:solidFill>
                  </a:tcPr>
                </a:tc>
              </a:tr>
              <a:tr h="8496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1 Truelab</a:t>
                      </a:r>
                      <a:r>
                        <a:rPr b="1" baseline="30000" lang="en-US" sz="1400" u="none" cap="none" strike="noStrike">
                          <a:latin typeface="Montserrat"/>
                          <a:ea typeface="Montserrat"/>
                          <a:cs typeface="Montserrat"/>
                          <a:sym typeface="Montserrat"/>
                        </a:rPr>
                        <a:t>®</a:t>
                      </a:r>
                      <a:r>
                        <a:rPr b="1" lang="en-US" sz="1400" u="none" cap="none" strike="noStrike">
                          <a:latin typeface="Montserrat"/>
                          <a:ea typeface="Montserrat"/>
                          <a:cs typeface="Montserrat"/>
                          <a:sym typeface="Montserrat"/>
                        </a:rPr>
                        <a:t> Quattro Analyzer</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2 Trueprep extractors</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40-48 specimens</a:t>
                      </a:r>
                      <a:endParaRPr sz="1400" u="none" cap="none" strike="noStrike"/>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30-36 specimens</a:t>
                      </a:r>
                      <a:endParaRPr sz="1400" u="none" cap="none" strike="noStrike"/>
                    </a:p>
                  </a:txBody>
                  <a:tcPr marT="45725" marB="45725" marR="91450" marL="91450" anchor="ctr">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Equipment</a:t>
            </a:r>
            <a:endParaRPr/>
          </a:p>
        </p:txBody>
      </p:sp>
      <p:sp>
        <p:nvSpPr>
          <p:cNvPr id="426" name="Google Shape;426;p56"/>
          <p:cNvSpPr txBox="1"/>
          <p:nvPr>
            <p:ph idx="1" type="body"/>
          </p:nvPr>
        </p:nvSpPr>
        <p:spPr>
          <a:xfrm>
            <a:off x="311150" y="1721594"/>
            <a:ext cx="5131107" cy="2804369"/>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t>Bluetooth printer, wirelessly prints the results of the PCR tests performed by Truelab</a:t>
            </a:r>
            <a:r>
              <a:rPr baseline="30000" lang="en-US"/>
              <a:t>®</a:t>
            </a:r>
            <a:r>
              <a:rPr lang="en-US"/>
              <a:t> Uno Dx/ Duo / Quattro</a:t>
            </a:r>
            <a:endParaRPr/>
          </a:p>
        </p:txBody>
      </p:sp>
      <p:sp>
        <p:nvSpPr>
          <p:cNvPr id="427" name="Google Shape;427;p56"/>
          <p:cNvSpPr txBox="1"/>
          <p:nvPr/>
        </p:nvSpPr>
        <p:spPr>
          <a:xfrm>
            <a:off x="311700" y="1208089"/>
            <a:ext cx="47127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Truelab micro-PCR printer</a:t>
            </a:r>
            <a:endParaRPr b="0" i="0" sz="1400" u="none" cap="none" strike="noStrike">
              <a:solidFill>
                <a:srgbClr val="000000"/>
              </a:solidFill>
              <a:latin typeface="Arial"/>
              <a:ea typeface="Arial"/>
              <a:cs typeface="Arial"/>
              <a:sym typeface="Arial"/>
            </a:endParaRPr>
          </a:p>
        </p:txBody>
      </p:sp>
      <p:pic>
        <p:nvPicPr>
          <p:cNvPr descr="A picture containing case, accessory, different, computer&#10;&#10;Description automatically generated" id="428" name="Google Shape;428;p56"/>
          <p:cNvPicPr preferRelativeResize="0"/>
          <p:nvPr/>
        </p:nvPicPr>
        <p:blipFill rotWithShape="1">
          <a:blip r:embed="rId3">
            <a:alphaModFix/>
          </a:blip>
          <a:srcRect b="14074" l="63073" r="11923" t="71382"/>
          <a:stretch/>
        </p:blipFill>
        <p:spPr>
          <a:xfrm rot="-5400000">
            <a:off x="5280477" y="1475690"/>
            <a:ext cx="3475716" cy="2526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7"/>
          <p:cNvSpPr txBox="1"/>
          <p:nvPr>
            <p:ph type="title"/>
          </p:nvPr>
        </p:nvSpPr>
        <p:spPr>
          <a:xfrm>
            <a:off x="516450" y="520699"/>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sz="2800">
                <a:latin typeface="Montserrat ExtraBold"/>
                <a:ea typeface="Montserrat ExtraBold"/>
                <a:cs typeface="Montserrat ExtraBold"/>
                <a:sym typeface="Montserrat ExtraBold"/>
              </a:rPr>
              <a:t>Reagents and Consumables</a:t>
            </a:r>
            <a:endParaRPr/>
          </a:p>
        </p:txBody>
      </p:sp>
      <p:sp>
        <p:nvSpPr>
          <p:cNvPr id="434" name="Google Shape;434;p57"/>
          <p:cNvSpPr/>
          <p:nvPr/>
        </p:nvSpPr>
        <p:spPr>
          <a:xfrm>
            <a:off x="3017520" y="1354600"/>
            <a:ext cx="3108960" cy="3108960"/>
          </a:xfrm>
          <a:prstGeom prst="ellipse">
            <a:avLst/>
          </a:prstGeom>
          <a:solidFill>
            <a:schemeClr val="accen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Montserrat"/>
                <a:ea typeface="Montserrat"/>
                <a:cs typeface="Montserrat"/>
                <a:sym typeface="Montserrat"/>
              </a:rPr>
              <a:t>There are </a:t>
            </a:r>
            <a:r>
              <a:rPr b="1" i="0" lang="en-US" sz="1800" u="none" cap="none" strike="noStrike">
                <a:solidFill>
                  <a:schemeClr val="lt1"/>
                </a:solidFill>
                <a:latin typeface="Montserrat"/>
                <a:ea typeface="Montserrat"/>
                <a:cs typeface="Montserrat"/>
                <a:sym typeface="Montserrat"/>
              </a:rPr>
              <a:t>three</a:t>
            </a:r>
            <a:r>
              <a:rPr b="0" i="0" lang="en-US" sz="1800" u="none" cap="none" strike="noStrike">
                <a:solidFill>
                  <a:schemeClr val="lt1"/>
                </a:solidFill>
                <a:latin typeface="Montserrat"/>
                <a:ea typeface="Montserrat"/>
                <a:cs typeface="Montserrat"/>
                <a:sym typeface="Montserrat"/>
              </a:rPr>
              <a:t> packets that include the reagents and consumables needed to run Truenat</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8"/>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SzPct val="111111"/>
              <a:buNone/>
            </a:pPr>
            <a:r>
              <a:rPr b="1" lang="en-US"/>
              <a:t>Trueprep</a:t>
            </a:r>
            <a:r>
              <a:rPr b="1" baseline="30000" lang="en-US"/>
              <a:t>®</a:t>
            </a:r>
            <a:r>
              <a:rPr b="1" lang="en-US"/>
              <a:t> AUTO MTB Sample Pretreatment Pack</a:t>
            </a:r>
            <a:endParaRPr/>
          </a:p>
        </p:txBody>
      </p:sp>
      <p:sp>
        <p:nvSpPr>
          <p:cNvPr id="440" name="Google Shape;440;p58"/>
          <p:cNvSpPr txBox="1"/>
          <p:nvPr>
            <p:ph idx="1" type="body"/>
          </p:nvPr>
        </p:nvSpPr>
        <p:spPr>
          <a:xfrm>
            <a:off x="311150" y="1418898"/>
            <a:ext cx="4675188" cy="3198454"/>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Contents:</a:t>
            </a:r>
            <a:endParaRPr/>
          </a:p>
          <a:p>
            <a:pPr indent="-342900" lvl="0" marL="457200" rtl="0" algn="l">
              <a:lnSpc>
                <a:spcPct val="100000"/>
              </a:lnSpc>
              <a:spcBef>
                <a:spcPts val="0"/>
              </a:spcBef>
              <a:spcAft>
                <a:spcPts val="0"/>
              </a:spcAft>
              <a:buSzPts val="1800"/>
              <a:buChar char="●"/>
            </a:pPr>
            <a:r>
              <a:rPr lang="en-US"/>
              <a:t>Graduated transfer pipettes (1 ml)</a:t>
            </a:r>
            <a:endParaRPr/>
          </a:p>
          <a:p>
            <a:pPr indent="-342900" lvl="0" marL="457200" rtl="0" algn="l">
              <a:lnSpc>
                <a:spcPct val="100000"/>
              </a:lnSpc>
              <a:spcBef>
                <a:spcPts val="0"/>
              </a:spcBef>
              <a:spcAft>
                <a:spcPts val="0"/>
              </a:spcAft>
              <a:buSzPts val="1800"/>
              <a:buChar char="●"/>
            </a:pPr>
            <a:r>
              <a:rPr lang="en-US"/>
              <a:t>Lysis buffer bottle (2.5 ml of buffer)</a:t>
            </a:r>
            <a:endParaRPr/>
          </a:p>
          <a:p>
            <a:pPr indent="-342900" lvl="0" marL="457200" rtl="0" algn="l">
              <a:lnSpc>
                <a:spcPct val="100000"/>
              </a:lnSpc>
              <a:spcBef>
                <a:spcPts val="0"/>
              </a:spcBef>
              <a:spcAft>
                <a:spcPts val="0"/>
              </a:spcAft>
              <a:buSzPts val="1800"/>
              <a:buChar char="●"/>
            </a:pPr>
            <a:r>
              <a:rPr lang="en-US"/>
              <a:t>Liquefaction buffer bottle</a:t>
            </a:r>
            <a:endParaRPr/>
          </a:p>
        </p:txBody>
      </p:sp>
      <p:pic>
        <p:nvPicPr>
          <p:cNvPr descr="Text&#10;&#10;Description automatically generated" id="441" name="Google Shape;441;p58"/>
          <p:cNvPicPr preferRelativeResize="0"/>
          <p:nvPr/>
        </p:nvPicPr>
        <p:blipFill rotWithShape="1">
          <a:blip r:embed="rId3">
            <a:alphaModFix/>
          </a:blip>
          <a:srcRect b="0" l="0" r="0" t="0"/>
          <a:stretch/>
        </p:blipFill>
        <p:spPr>
          <a:xfrm>
            <a:off x="4986338" y="1245235"/>
            <a:ext cx="3451949" cy="25284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9"/>
          <p:cNvSpPr txBox="1"/>
          <p:nvPr>
            <p:ph type="title"/>
          </p:nvPr>
        </p:nvSpPr>
        <p:spPr>
          <a:xfrm>
            <a:off x="311700" y="151021"/>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SzPct val="111111"/>
              <a:buNone/>
            </a:pPr>
            <a:r>
              <a:rPr b="1" lang="en-US" sz="2800"/>
              <a:t>Trueprep® AUTO v2 Universal Cartridge Based Sample Prep Kit (for 25 or 50 tests)</a:t>
            </a:r>
            <a:endParaRPr b="1"/>
          </a:p>
        </p:txBody>
      </p:sp>
      <p:sp>
        <p:nvSpPr>
          <p:cNvPr id="447" name="Google Shape;447;p59"/>
          <p:cNvSpPr txBox="1"/>
          <p:nvPr>
            <p:ph idx="1" type="body"/>
          </p:nvPr>
        </p:nvSpPr>
        <p:spPr>
          <a:xfrm>
            <a:off x="311150" y="1329181"/>
            <a:ext cx="4015753" cy="2807404"/>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Contents:</a:t>
            </a:r>
            <a:endParaRPr/>
          </a:p>
          <a:p>
            <a:pPr indent="-342900" lvl="0" marL="457200" rtl="0" algn="l">
              <a:lnSpc>
                <a:spcPct val="100000"/>
              </a:lnSpc>
              <a:spcBef>
                <a:spcPts val="0"/>
              </a:spcBef>
              <a:spcAft>
                <a:spcPts val="0"/>
              </a:spcAft>
              <a:buSzPts val="1800"/>
              <a:buChar char="●"/>
            </a:pPr>
            <a:r>
              <a:rPr lang="en-US"/>
              <a:t>Reagent pack</a:t>
            </a:r>
            <a:endParaRPr/>
          </a:p>
          <a:p>
            <a:pPr indent="-342900" lvl="0" marL="457200" rtl="0" algn="l">
              <a:lnSpc>
                <a:spcPct val="100000"/>
              </a:lnSpc>
              <a:spcBef>
                <a:spcPts val="0"/>
              </a:spcBef>
              <a:spcAft>
                <a:spcPts val="0"/>
              </a:spcAft>
              <a:buSzPts val="1800"/>
              <a:buChar char="●"/>
            </a:pPr>
            <a:r>
              <a:rPr lang="en-US"/>
              <a:t>Transfer pipettes (3 ml)</a:t>
            </a:r>
            <a:endParaRPr/>
          </a:p>
          <a:p>
            <a:pPr indent="-342900" lvl="0" marL="457200" rtl="0" algn="l">
              <a:lnSpc>
                <a:spcPct val="100000"/>
              </a:lnSpc>
              <a:spcBef>
                <a:spcPts val="0"/>
              </a:spcBef>
              <a:spcAft>
                <a:spcPts val="0"/>
              </a:spcAft>
              <a:buSzPts val="1800"/>
              <a:buChar char="●"/>
            </a:pPr>
            <a:r>
              <a:rPr lang="en-US"/>
              <a:t>Cartridge pouch</a:t>
            </a:r>
            <a:endParaRPr/>
          </a:p>
          <a:p>
            <a:pPr indent="-317500" lvl="1" marL="914400" rtl="0" algn="l">
              <a:lnSpc>
                <a:spcPct val="100000"/>
              </a:lnSpc>
              <a:spcBef>
                <a:spcPts val="0"/>
              </a:spcBef>
              <a:spcAft>
                <a:spcPts val="0"/>
              </a:spcAft>
              <a:buSzPts val="1400"/>
              <a:buChar char="○"/>
            </a:pPr>
            <a:r>
              <a:rPr lang="en-US"/>
              <a:t>Cartridge</a:t>
            </a:r>
            <a:endParaRPr/>
          </a:p>
          <a:p>
            <a:pPr indent="-317500" lvl="1" marL="914400" rtl="0" algn="l">
              <a:lnSpc>
                <a:spcPct val="100000"/>
              </a:lnSpc>
              <a:spcBef>
                <a:spcPts val="0"/>
              </a:spcBef>
              <a:spcAft>
                <a:spcPts val="0"/>
              </a:spcAft>
              <a:buSzPts val="1400"/>
              <a:buChar char="○"/>
            </a:pPr>
            <a:r>
              <a:rPr lang="en-US"/>
              <a:t>Elute collection tube (ECT)</a:t>
            </a:r>
            <a:endParaRPr/>
          </a:p>
          <a:p>
            <a:pPr indent="-317500" lvl="1" marL="914400" rtl="0" algn="l">
              <a:lnSpc>
                <a:spcPct val="100000"/>
              </a:lnSpc>
              <a:spcBef>
                <a:spcPts val="0"/>
              </a:spcBef>
              <a:spcAft>
                <a:spcPts val="0"/>
              </a:spcAft>
              <a:buSzPts val="1400"/>
              <a:buChar char="○"/>
            </a:pPr>
            <a:r>
              <a:rPr lang="en-US"/>
              <a:t>Transfer pipette</a:t>
            </a:r>
            <a:endParaRPr/>
          </a:p>
          <a:p>
            <a:pPr indent="-317500" lvl="1" marL="914400" rtl="0" algn="l">
              <a:lnSpc>
                <a:spcPct val="100000"/>
              </a:lnSpc>
              <a:spcBef>
                <a:spcPts val="0"/>
              </a:spcBef>
              <a:spcAft>
                <a:spcPts val="0"/>
              </a:spcAft>
              <a:buSzPts val="1400"/>
              <a:buChar char="○"/>
            </a:pPr>
            <a:r>
              <a:rPr lang="en-US"/>
              <a:t>Label for ECT</a:t>
            </a:r>
            <a:endParaRPr/>
          </a:p>
        </p:txBody>
      </p:sp>
      <p:pic>
        <p:nvPicPr>
          <p:cNvPr descr="Text, letter&#10;&#10;Description automatically generated" id="448" name="Google Shape;448;p59"/>
          <p:cNvPicPr preferRelativeResize="0"/>
          <p:nvPr/>
        </p:nvPicPr>
        <p:blipFill rotWithShape="1">
          <a:blip r:embed="rId3">
            <a:alphaModFix/>
          </a:blip>
          <a:srcRect b="0" l="0" r="0" t="0"/>
          <a:stretch/>
        </p:blipFill>
        <p:spPr>
          <a:xfrm>
            <a:off x="3929091" y="1096646"/>
            <a:ext cx="4903209" cy="32724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0"/>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Truenat Chip Pack (for 5, 20, or 50 tests)</a:t>
            </a:r>
            <a:endParaRPr/>
          </a:p>
        </p:txBody>
      </p:sp>
      <p:sp>
        <p:nvSpPr>
          <p:cNvPr id="454" name="Google Shape;454;p60"/>
          <p:cNvSpPr txBox="1"/>
          <p:nvPr>
            <p:ph idx="1" type="body"/>
          </p:nvPr>
        </p:nvSpPr>
        <p:spPr>
          <a:xfrm>
            <a:off x="311150" y="1208088"/>
            <a:ext cx="4675188" cy="3343275"/>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Contents:</a:t>
            </a:r>
            <a:endParaRPr/>
          </a:p>
          <a:p>
            <a:pPr indent="-342900" lvl="0" marL="457200" rtl="0" algn="l">
              <a:lnSpc>
                <a:spcPct val="100000"/>
              </a:lnSpc>
              <a:spcBef>
                <a:spcPts val="0"/>
              </a:spcBef>
              <a:spcAft>
                <a:spcPts val="0"/>
              </a:spcAft>
              <a:buSzPts val="1800"/>
              <a:buChar char="●"/>
            </a:pPr>
            <a:r>
              <a:rPr lang="en-US" sz="1400"/>
              <a:t>Truenat chip pouches</a:t>
            </a:r>
            <a:endParaRPr/>
          </a:p>
          <a:p>
            <a:pPr indent="-342900" lvl="0" marL="457200" rtl="0" algn="l">
              <a:lnSpc>
                <a:spcPct val="100000"/>
              </a:lnSpc>
              <a:spcBef>
                <a:spcPts val="0"/>
              </a:spcBef>
              <a:spcAft>
                <a:spcPts val="0"/>
              </a:spcAft>
              <a:buSzPts val="1800"/>
              <a:buChar char="●"/>
            </a:pPr>
            <a:r>
              <a:rPr lang="en-US" sz="1400"/>
              <a:t>Microtube containing freeze-dried PCR reagents</a:t>
            </a:r>
            <a:endParaRPr/>
          </a:p>
          <a:p>
            <a:pPr indent="-342900" lvl="0" marL="457200" rtl="0" algn="l">
              <a:lnSpc>
                <a:spcPct val="100000"/>
              </a:lnSpc>
              <a:spcBef>
                <a:spcPts val="0"/>
              </a:spcBef>
              <a:spcAft>
                <a:spcPts val="0"/>
              </a:spcAft>
              <a:buSzPts val="1800"/>
              <a:buChar char="●"/>
            </a:pPr>
            <a:r>
              <a:rPr lang="en-US" sz="1400"/>
              <a:t>Filter barrier pipette tip</a:t>
            </a:r>
            <a:endParaRPr/>
          </a:p>
          <a:p>
            <a:pPr indent="-342900" lvl="0" marL="457200" rtl="0" algn="l">
              <a:lnSpc>
                <a:spcPct val="100000"/>
              </a:lnSpc>
              <a:spcBef>
                <a:spcPts val="0"/>
              </a:spcBef>
              <a:spcAft>
                <a:spcPts val="0"/>
              </a:spcAft>
              <a:buSzPts val="1800"/>
              <a:buChar char="●"/>
            </a:pPr>
            <a:r>
              <a:rPr lang="en-US" sz="1400"/>
              <a:t>Desiccant pouch</a:t>
            </a:r>
            <a:endParaRPr/>
          </a:p>
        </p:txBody>
      </p:sp>
      <p:sp>
        <p:nvSpPr>
          <p:cNvPr id="455" name="Google Shape;455;p60"/>
          <p:cNvSpPr txBox="1"/>
          <p:nvPr>
            <p:ph idx="4294967295" type="body"/>
          </p:nvPr>
        </p:nvSpPr>
        <p:spPr>
          <a:xfrm>
            <a:off x="122237" y="3098366"/>
            <a:ext cx="1864014" cy="1290754"/>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lang="en-US" sz="1400"/>
              <a:t>Reminder: Truenat has three types of chips, so three different types of chip packs</a:t>
            </a:r>
            <a:endParaRPr/>
          </a:p>
          <a:p>
            <a:pPr indent="0" lvl="0" marL="114300" rtl="0" algn="l">
              <a:lnSpc>
                <a:spcPct val="100000"/>
              </a:lnSpc>
              <a:spcBef>
                <a:spcPts val="0"/>
              </a:spcBef>
              <a:spcAft>
                <a:spcPts val="0"/>
              </a:spcAft>
              <a:buSzPts val="1800"/>
              <a:buNone/>
            </a:pPr>
            <a:r>
              <a:t/>
            </a:r>
            <a:endParaRPr sz="1400"/>
          </a:p>
          <a:p>
            <a:pPr indent="0" lvl="0" marL="114300" rtl="0" algn="l">
              <a:lnSpc>
                <a:spcPct val="100000"/>
              </a:lnSpc>
              <a:spcBef>
                <a:spcPts val="0"/>
              </a:spcBef>
              <a:spcAft>
                <a:spcPts val="0"/>
              </a:spcAft>
              <a:buSzPts val="1800"/>
              <a:buNone/>
            </a:pPr>
            <a:r>
              <a:t/>
            </a:r>
            <a:endParaRPr/>
          </a:p>
        </p:txBody>
      </p:sp>
      <p:grpSp>
        <p:nvGrpSpPr>
          <p:cNvPr id="456" name="Google Shape;456;p60"/>
          <p:cNvGrpSpPr/>
          <p:nvPr/>
        </p:nvGrpSpPr>
        <p:grpSpPr>
          <a:xfrm>
            <a:off x="1947452" y="3050144"/>
            <a:ext cx="3038886" cy="1601610"/>
            <a:chOff x="757732" y="2933059"/>
            <a:chExt cx="4058488" cy="2066758"/>
          </a:xfrm>
        </p:grpSpPr>
        <p:sp>
          <p:nvSpPr>
            <p:cNvPr id="457" name="Google Shape;457;p60"/>
            <p:cNvSpPr txBox="1"/>
            <p:nvPr/>
          </p:nvSpPr>
          <p:spPr>
            <a:xfrm>
              <a:off x="757732" y="4176946"/>
              <a:ext cx="1360512" cy="5590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For the detection of TB</a:t>
              </a:r>
              <a:endParaRPr b="0" i="0" sz="1400" u="none" cap="none" strike="noStrike">
                <a:solidFill>
                  <a:srgbClr val="000000"/>
                </a:solidFill>
                <a:latin typeface="Arial"/>
                <a:ea typeface="Arial"/>
                <a:cs typeface="Arial"/>
                <a:sym typeface="Arial"/>
              </a:endParaRPr>
            </a:p>
          </p:txBody>
        </p:sp>
        <p:sp>
          <p:nvSpPr>
            <p:cNvPr id="458" name="Google Shape;458;p60"/>
            <p:cNvSpPr/>
            <p:nvPr/>
          </p:nvSpPr>
          <p:spPr>
            <a:xfrm>
              <a:off x="2193841" y="2933059"/>
              <a:ext cx="1213227" cy="1130675"/>
            </a:xfrm>
            <a:prstGeom prst="roundRect">
              <a:avLst>
                <a:gd fmla="val 16667" name="adj"/>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ontserrat"/>
                  <a:ea typeface="Montserrat"/>
                  <a:cs typeface="Montserrat"/>
                  <a:sym typeface="Montserrat"/>
                </a:rPr>
                <a:t>MTB Plus</a:t>
              </a:r>
              <a:endParaRPr b="0" i="0" sz="1400" u="none" cap="none" strike="noStrike">
                <a:solidFill>
                  <a:srgbClr val="000000"/>
                </a:solidFill>
                <a:latin typeface="Arial"/>
                <a:ea typeface="Arial"/>
                <a:cs typeface="Arial"/>
                <a:sym typeface="Arial"/>
              </a:endParaRPr>
            </a:p>
          </p:txBody>
        </p:sp>
        <p:sp>
          <p:nvSpPr>
            <p:cNvPr id="459" name="Google Shape;459;p60"/>
            <p:cNvSpPr/>
            <p:nvPr/>
          </p:nvSpPr>
          <p:spPr>
            <a:xfrm>
              <a:off x="831375" y="2933060"/>
              <a:ext cx="1213227" cy="1130675"/>
            </a:xfrm>
            <a:prstGeom prst="roundRect">
              <a:avLst>
                <a:gd fmla="val 16667" name="adj"/>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ontserrat"/>
                  <a:ea typeface="Montserrat"/>
                  <a:cs typeface="Montserrat"/>
                  <a:sym typeface="Montserrat"/>
                </a:rPr>
                <a:t>MTB</a:t>
              </a:r>
              <a:endParaRPr b="0" i="0" sz="1400" u="none" cap="none" strike="noStrike">
                <a:solidFill>
                  <a:srgbClr val="000000"/>
                </a:solidFill>
                <a:latin typeface="Arial"/>
                <a:ea typeface="Arial"/>
                <a:cs typeface="Arial"/>
                <a:sym typeface="Arial"/>
              </a:endParaRPr>
            </a:p>
          </p:txBody>
        </p:sp>
        <p:sp>
          <p:nvSpPr>
            <p:cNvPr id="460" name="Google Shape;460;p60"/>
            <p:cNvSpPr/>
            <p:nvPr/>
          </p:nvSpPr>
          <p:spPr>
            <a:xfrm>
              <a:off x="3546603" y="2933059"/>
              <a:ext cx="1213227" cy="1130675"/>
            </a:xfrm>
            <a:prstGeom prst="roundRect">
              <a:avLst>
                <a:gd fmla="val 16667" name="adj"/>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ontserrat"/>
                  <a:ea typeface="Montserrat"/>
                  <a:cs typeface="Montserrat"/>
                  <a:sym typeface="Montserrat"/>
                </a:rPr>
                <a:t>MTB-RIF Dx</a:t>
              </a:r>
              <a:endParaRPr b="0" i="0" sz="1400" u="none" cap="none" strike="noStrike">
                <a:solidFill>
                  <a:srgbClr val="000000"/>
                </a:solidFill>
                <a:latin typeface="Arial"/>
                <a:ea typeface="Arial"/>
                <a:cs typeface="Arial"/>
                <a:sym typeface="Arial"/>
              </a:endParaRPr>
            </a:p>
          </p:txBody>
        </p:sp>
        <p:sp>
          <p:nvSpPr>
            <p:cNvPr id="461" name="Google Shape;461;p60"/>
            <p:cNvSpPr txBox="1"/>
            <p:nvPr/>
          </p:nvSpPr>
          <p:spPr>
            <a:xfrm>
              <a:off x="2193840" y="4122025"/>
              <a:ext cx="1296370" cy="84898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A more sensitive test for TB detection</a:t>
              </a:r>
              <a:endParaRPr b="0" i="0" sz="1400" u="none" cap="none" strike="noStrike">
                <a:solidFill>
                  <a:srgbClr val="000000"/>
                </a:solidFill>
                <a:latin typeface="Arial"/>
                <a:ea typeface="Arial"/>
                <a:cs typeface="Arial"/>
                <a:sym typeface="Arial"/>
              </a:endParaRPr>
            </a:p>
          </p:txBody>
        </p:sp>
        <p:sp>
          <p:nvSpPr>
            <p:cNvPr id="462" name="Google Shape;462;p60"/>
            <p:cNvSpPr txBox="1"/>
            <p:nvPr/>
          </p:nvSpPr>
          <p:spPr>
            <a:xfrm>
              <a:off x="3490212" y="4150834"/>
              <a:ext cx="1326008" cy="8489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For the detection of RIF resistance</a:t>
              </a:r>
              <a:endParaRPr b="0" i="0" sz="1400" u="none" cap="none" strike="noStrike">
                <a:solidFill>
                  <a:srgbClr val="000000"/>
                </a:solidFill>
                <a:latin typeface="Arial"/>
                <a:ea typeface="Arial"/>
                <a:cs typeface="Arial"/>
                <a:sym typeface="Arial"/>
              </a:endParaRPr>
            </a:p>
          </p:txBody>
        </p:sp>
      </p:grpSp>
      <p:pic>
        <p:nvPicPr>
          <p:cNvPr descr="A picture containing text, businesscard&#10;&#10;Description automatically generated" id="463" name="Google Shape;463;p60"/>
          <p:cNvPicPr preferRelativeResize="0"/>
          <p:nvPr/>
        </p:nvPicPr>
        <p:blipFill rotWithShape="1">
          <a:blip r:embed="rId3">
            <a:alphaModFix/>
          </a:blip>
          <a:srcRect b="0" l="0" r="0" t="0"/>
          <a:stretch/>
        </p:blipFill>
        <p:spPr>
          <a:xfrm>
            <a:off x="5090817" y="1208088"/>
            <a:ext cx="3905818" cy="260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1"/>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t>TRUENAT TEST PROCEDURES – Prepare Samples and Extract DNA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2"/>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latin typeface="Montserrat"/>
                <a:ea typeface="Montserrat"/>
                <a:cs typeface="Montserrat"/>
                <a:sym typeface="Montserrat"/>
              </a:rPr>
              <a:t>Video: Prepare Samples and Extract DNA</a:t>
            </a:r>
            <a:endParaRPr/>
          </a:p>
        </p:txBody>
      </p:sp>
      <p:pic>
        <p:nvPicPr>
          <p:cNvPr descr="A picture containing website&#10;&#10;Description automatically generated" id="474" name="Google Shape;474;p62">
            <a:hlinkClick r:id="rId3"/>
          </p:cNvPr>
          <p:cNvPicPr preferRelativeResize="0"/>
          <p:nvPr/>
        </p:nvPicPr>
        <p:blipFill rotWithShape="1">
          <a:blip r:embed="rId4">
            <a:alphaModFix/>
          </a:blip>
          <a:srcRect b="0" l="0" r="0" t="0"/>
          <a:stretch/>
        </p:blipFill>
        <p:spPr>
          <a:xfrm>
            <a:off x="259894" y="919508"/>
            <a:ext cx="8556428" cy="38068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3"/>
          <p:cNvSpPr txBox="1"/>
          <p:nvPr>
            <p:ph idx="1" type="body"/>
          </p:nvPr>
        </p:nvSpPr>
        <p:spPr>
          <a:xfrm>
            <a:off x="141780" y="976663"/>
            <a:ext cx="2488298" cy="322421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sz="2000">
                <a:solidFill>
                  <a:schemeClr val="lt1"/>
                </a:solidFill>
                <a:latin typeface="Montserrat"/>
                <a:ea typeface="Montserrat"/>
                <a:cs typeface="Montserrat"/>
                <a:sym typeface="Montserrat"/>
              </a:rPr>
              <a:t>Equipment</a:t>
            </a:r>
            <a:endParaRPr/>
          </a:p>
        </p:txBody>
      </p:sp>
      <p:sp>
        <p:nvSpPr>
          <p:cNvPr id="480" name="Google Shape;480;p63"/>
          <p:cNvSpPr txBox="1"/>
          <p:nvPr>
            <p:ph idx="2" type="body"/>
          </p:nvPr>
        </p:nvSpPr>
        <p:spPr>
          <a:xfrm>
            <a:off x="2781500" y="1123768"/>
            <a:ext cx="2774348" cy="3224213"/>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sz="1600">
              <a:solidFill>
                <a:schemeClr val="dk1"/>
              </a:solidFill>
            </a:endParaRPr>
          </a:p>
          <a:p>
            <a:pPr indent="-342900" lvl="0" marL="457200" rtl="0" algn="l">
              <a:lnSpc>
                <a:spcPct val="100000"/>
              </a:lnSpc>
              <a:spcBef>
                <a:spcPts val="0"/>
              </a:spcBef>
              <a:spcAft>
                <a:spcPts val="0"/>
              </a:spcAft>
              <a:buSzPts val="1800"/>
              <a:buChar char="●"/>
            </a:pPr>
            <a:r>
              <a:rPr lang="en-US" sz="1600">
                <a:solidFill>
                  <a:schemeClr val="dk1"/>
                </a:solidFill>
              </a:rPr>
              <a:t>Trueprep</a:t>
            </a:r>
            <a:r>
              <a:rPr baseline="30000" lang="en-US" sz="1600"/>
              <a:t>®</a:t>
            </a:r>
            <a:r>
              <a:rPr lang="en-US" sz="1600">
                <a:solidFill>
                  <a:schemeClr val="dk1"/>
                </a:solidFill>
              </a:rPr>
              <a:t> AUTO MTB Sample Pretreatment Pack</a:t>
            </a:r>
            <a:endParaRPr/>
          </a:p>
          <a:p>
            <a:pPr indent="-285750" lvl="0" marL="649288" rtl="0" algn="l">
              <a:lnSpc>
                <a:spcPct val="100000"/>
              </a:lnSpc>
              <a:spcBef>
                <a:spcPts val="0"/>
              </a:spcBef>
              <a:spcAft>
                <a:spcPts val="0"/>
              </a:spcAft>
              <a:buSzPts val="1800"/>
              <a:buFont typeface="Arial"/>
              <a:buChar char="•"/>
            </a:pPr>
            <a:r>
              <a:rPr lang="en-US" sz="1200"/>
              <a:t>Liquefaction</a:t>
            </a:r>
            <a:r>
              <a:rPr lang="en-US" sz="1200">
                <a:solidFill>
                  <a:schemeClr val="dk1"/>
                </a:solidFill>
              </a:rPr>
              <a:t> buffer</a:t>
            </a:r>
            <a:endParaRPr/>
          </a:p>
          <a:p>
            <a:pPr indent="-285750" lvl="0" marL="649288" rtl="0" algn="l">
              <a:lnSpc>
                <a:spcPct val="100000"/>
              </a:lnSpc>
              <a:spcBef>
                <a:spcPts val="0"/>
              </a:spcBef>
              <a:spcAft>
                <a:spcPts val="0"/>
              </a:spcAft>
              <a:buSzPts val="1800"/>
              <a:buFont typeface="Arial"/>
              <a:buChar char="•"/>
            </a:pPr>
            <a:r>
              <a:rPr lang="en-US" sz="1200">
                <a:solidFill>
                  <a:schemeClr val="dk1"/>
                </a:solidFill>
              </a:rPr>
              <a:t>Lysis Buffer</a:t>
            </a:r>
            <a:endParaRPr/>
          </a:p>
          <a:p>
            <a:pPr indent="-285750" lvl="0" marL="649288" rtl="0" algn="l">
              <a:lnSpc>
                <a:spcPct val="100000"/>
              </a:lnSpc>
              <a:spcBef>
                <a:spcPts val="0"/>
              </a:spcBef>
              <a:spcAft>
                <a:spcPts val="0"/>
              </a:spcAft>
              <a:buSzPts val="1800"/>
              <a:buFont typeface="Arial"/>
              <a:buChar char="•"/>
            </a:pPr>
            <a:r>
              <a:rPr lang="en-US" sz="1200">
                <a:solidFill>
                  <a:schemeClr val="dk1"/>
                </a:solidFill>
              </a:rPr>
              <a:t>Disposable transfer graduated  pipette - 1ml</a:t>
            </a:r>
            <a:endParaRPr/>
          </a:p>
          <a:p>
            <a:pPr indent="-285750" lvl="0" marL="649288" rtl="0" algn="l">
              <a:lnSpc>
                <a:spcPct val="100000"/>
              </a:lnSpc>
              <a:spcBef>
                <a:spcPts val="0"/>
              </a:spcBef>
              <a:spcAft>
                <a:spcPts val="0"/>
              </a:spcAft>
              <a:buSzPts val="1800"/>
              <a:buFont typeface="Arial"/>
              <a:buChar char="•"/>
            </a:pPr>
            <a:r>
              <a:rPr lang="en-US" sz="1200">
                <a:solidFill>
                  <a:schemeClr val="dk1"/>
                </a:solidFill>
              </a:rPr>
              <a:t>Package Insert.</a:t>
            </a:r>
            <a:endParaRPr/>
          </a:p>
          <a:p>
            <a:pPr indent="0" lvl="0" marL="114300" rtl="0" algn="l">
              <a:lnSpc>
                <a:spcPct val="100000"/>
              </a:lnSpc>
              <a:spcBef>
                <a:spcPts val="0"/>
              </a:spcBef>
              <a:spcAft>
                <a:spcPts val="0"/>
              </a:spcAft>
              <a:buSzPts val="1800"/>
              <a:buNone/>
            </a:pPr>
            <a:r>
              <a:rPr lang="en-US" sz="1600">
                <a:solidFill>
                  <a:schemeClr val="dk1"/>
                </a:solidFill>
              </a:rPr>
              <a:t>      </a:t>
            </a:r>
            <a:endParaRPr/>
          </a:p>
        </p:txBody>
      </p:sp>
      <p:sp>
        <p:nvSpPr>
          <p:cNvPr id="481" name="Google Shape;481;p63"/>
          <p:cNvSpPr/>
          <p:nvPr/>
        </p:nvSpPr>
        <p:spPr>
          <a:xfrm>
            <a:off x="0" y="4748000"/>
            <a:ext cx="7500600" cy="395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2" name="Google Shape;482;p63"/>
          <p:cNvCxnSpPr/>
          <p:nvPr/>
        </p:nvCxnSpPr>
        <p:spPr>
          <a:xfrm rot="10800000">
            <a:off x="781225" y="4940300"/>
            <a:ext cx="6774900" cy="0"/>
          </a:xfrm>
          <a:prstGeom prst="straightConnector1">
            <a:avLst/>
          </a:prstGeom>
          <a:noFill/>
          <a:ln cap="flat" cmpd="sng" w="19050">
            <a:solidFill>
              <a:schemeClr val="lt1"/>
            </a:solidFill>
            <a:prstDash val="solid"/>
            <a:round/>
            <a:headEnd len="sm" w="sm" type="none"/>
            <a:tailEnd len="sm" w="sm" type="none"/>
          </a:ln>
        </p:spPr>
      </p:cxnSp>
      <p:pic>
        <p:nvPicPr>
          <p:cNvPr descr="Diagram&#10;&#10;Description automatically generated" id="483" name="Google Shape;483;p63"/>
          <p:cNvPicPr preferRelativeResize="0"/>
          <p:nvPr/>
        </p:nvPicPr>
        <p:blipFill rotWithShape="1">
          <a:blip r:embed="rId3">
            <a:alphaModFix/>
          </a:blip>
          <a:srcRect b="10210" l="8661" r="57224" t="41999"/>
          <a:stretch/>
        </p:blipFill>
        <p:spPr>
          <a:xfrm>
            <a:off x="54704" y="2160000"/>
            <a:ext cx="2597449" cy="2019356"/>
          </a:xfrm>
          <a:prstGeom prst="rect">
            <a:avLst/>
          </a:prstGeom>
          <a:noFill/>
          <a:ln>
            <a:noFill/>
          </a:ln>
        </p:spPr>
      </p:pic>
      <p:sp>
        <p:nvSpPr>
          <p:cNvPr id="484" name="Google Shape;484;p63"/>
          <p:cNvSpPr txBox="1"/>
          <p:nvPr/>
        </p:nvSpPr>
        <p:spPr>
          <a:xfrm>
            <a:off x="5649524" y="1055601"/>
            <a:ext cx="3573622" cy="2342981"/>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800"/>
              <a:buFont typeface="Montserrat"/>
              <a:buNone/>
            </a:pPr>
            <a:r>
              <a:t/>
            </a:r>
            <a:endParaRPr b="0" i="0" sz="1600" u="none" cap="none" strike="noStrike">
              <a:solidFill>
                <a:schemeClr val="dk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dk1"/>
              </a:buClr>
              <a:buSzPts val="1800"/>
              <a:buFont typeface="Montserrat"/>
              <a:buChar char="●"/>
            </a:pPr>
            <a:r>
              <a:rPr b="0" i="0" lang="en-US" sz="1600" u="none" cap="none" strike="noStrike">
                <a:solidFill>
                  <a:schemeClr val="dk1"/>
                </a:solidFill>
                <a:latin typeface="Montserrat"/>
                <a:ea typeface="Montserrat"/>
                <a:cs typeface="Montserrat"/>
                <a:sym typeface="Montserrat"/>
              </a:rPr>
              <a:t>Supplies (Sample Prep Kit)</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1800"/>
              <a:buFont typeface="Montserrat"/>
              <a:buNone/>
            </a:pPr>
            <a:r>
              <a:t/>
            </a:r>
            <a:endParaRPr b="0" i="0" sz="16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chemeClr val="dk1"/>
              </a:buClr>
              <a:buSzPts val="1800"/>
              <a:buFont typeface="Arial"/>
              <a:buChar char="•"/>
            </a:pPr>
            <a:r>
              <a:rPr b="0" i="0" lang="en-US" sz="1200" u="none" cap="none" strike="noStrike">
                <a:solidFill>
                  <a:schemeClr val="dk1"/>
                </a:solidFill>
                <a:latin typeface="Montserrat"/>
                <a:ea typeface="Montserrat"/>
                <a:cs typeface="Montserrat"/>
                <a:sym typeface="Montserrat"/>
              </a:rPr>
              <a:t>Reagent pack</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200" u="none" cap="none" strike="noStrike">
                <a:solidFill>
                  <a:schemeClr val="dk1"/>
                </a:solidFill>
                <a:latin typeface="Montserrat"/>
                <a:ea typeface="Montserrat"/>
                <a:cs typeface="Montserrat"/>
                <a:sym typeface="Montserrat"/>
              </a:rPr>
              <a:t>Transfer pipettes (3 ml)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200" u="none" cap="none" strike="noStrike">
                <a:solidFill>
                  <a:schemeClr val="dk1"/>
                </a:solidFill>
                <a:latin typeface="Montserrat"/>
                <a:ea typeface="Montserrat"/>
                <a:cs typeface="Montserrat"/>
                <a:sym typeface="Montserrat"/>
              </a:rPr>
              <a:t>Cartridge pouches, each containing:</a:t>
            </a:r>
            <a:endParaRPr b="0" i="0" sz="1400" u="none" cap="none" strike="noStrike">
              <a:solidFill>
                <a:srgbClr val="000000"/>
              </a:solidFill>
              <a:latin typeface="Arial"/>
              <a:ea typeface="Arial"/>
              <a:cs typeface="Arial"/>
              <a:sym typeface="Arial"/>
            </a:endParaRPr>
          </a:p>
          <a:p>
            <a:pPr indent="-285750" lvl="1" marL="628650" marR="0" rtl="0" algn="l">
              <a:lnSpc>
                <a:spcPct val="100000"/>
              </a:lnSpc>
              <a:spcBef>
                <a:spcPts val="0"/>
              </a:spcBef>
              <a:spcAft>
                <a:spcPts val="0"/>
              </a:spcAft>
              <a:buClr>
                <a:schemeClr val="dk1"/>
              </a:buClr>
              <a:buSzPts val="1400"/>
              <a:buFont typeface="Arial"/>
              <a:buChar char="•"/>
            </a:pPr>
            <a:r>
              <a:rPr b="0" i="0" lang="en-US" sz="1100" u="none" cap="none" strike="noStrike">
                <a:solidFill>
                  <a:schemeClr val="dk1"/>
                </a:solidFill>
                <a:latin typeface="Montserrat"/>
                <a:ea typeface="Montserrat"/>
                <a:cs typeface="Montserrat"/>
                <a:sym typeface="Montserrat"/>
              </a:rPr>
              <a:t>Cartridge</a:t>
            </a:r>
            <a:endParaRPr b="0" i="0" sz="1400" u="none" cap="none" strike="noStrike">
              <a:solidFill>
                <a:srgbClr val="000000"/>
              </a:solidFill>
              <a:latin typeface="Arial"/>
              <a:ea typeface="Arial"/>
              <a:cs typeface="Arial"/>
              <a:sym typeface="Arial"/>
            </a:endParaRPr>
          </a:p>
          <a:p>
            <a:pPr indent="-285750" lvl="1" marL="628650" marR="0" rtl="0" algn="l">
              <a:lnSpc>
                <a:spcPct val="100000"/>
              </a:lnSpc>
              <a:spcBef>
                <a:spcPts val="0"/>
              </a:spcBef>
              <a:spcAft>
                <a:spcPts val="0"/>
              </a:spcAft>
              <a:buClr>
                <a:schemeClr val="dk1"/>
              </a:buClr>
              <a:buSzPts val="1400"/>
              <a:buFont typeface="Arial"/>
              <a:buChar char="•"/>
            </a:pPr>
            <a:r>
              <a:rPr b="0" i="0" lang="en-US" sz="1100" u="none" cap="none" strike="noStrike">
                <a:solidFill>
                  <a:schemeClr val="dk1"/>
                </a:solidFill>
                <a:latin typeface="Montserrat"/>
                <a:ea typeface="Montserrat"/>
                <a:cs typeface="Montserrat"/>
                <a:sym typeface="Montserrat"/>
              </a:rPr>
              <a:t>Elute collection tube (ECT)</a:t>
            </a:r>
            <a:endParaRPr b="0" i="0" sz="1400" u="none" cap="none" strike="noStrike">
              <a:solidFill>
                <a:srgbClr val="000000"/>
              </a:solidFill>
              <a:latin typeface="Arial"/>
              <a:ea typeface="Arial"/>
              <a:cs typeface="Arial"/>
              <a:sym typeface="Arial"/>
            </a:endParaRPr>
          </a:p>
          <a:p>
            <a:pPr indent="-285750" lvl="1" marL="628650" marR="0" rtl="0" algn="l">
              <a:lnSpc>
                <a:spcPct val="100000"/>
              </a:lnSpc>
              <a:spcBef>
                <a:spcPts val="0"/>
              </a:spcBef>
              <a:spcAft>
                <a:spcPts val="0"/>
              </a:spcAft>
              <a:buClr>
                <a:schemeClr val="dk1"/>
              </a:buClr>
              <a:buSzPts val="1400"/>
              <a:buFont typeface="Arial"/>
              <a:buChar char="•"/>
            </a:pPr>
            <a:r>
              <a:rPr b="0" i="0" lang="en-US" sz="1100" u="none" cap="none" strike="noStrike">
                <a:solidFill>
                  <a:schemeClr val="dk1"/>
                </a:solidFill>
                <a:latin typeface="Montserrat"/>
                <a:ea typeface="Montserrat"/>
                <a:cs typeface="Montserrat"/>
                <a:sym typeface="Montserrat"/>
              </a:rPr>
              <a:t>Transfer pipette</a:t>
            </a:r>
            <a:endParaRPr b="0" i="0" sz="1400" u="none" cap="none" strike="noStrike">
              <a:solidFill>
                <a:srgbClr val="000000"/>
              </a:solidFill>
              <a:latin typeface="Arial"/>
              <a:ea typeface="Arial"/>
              <a:cs typeface="Arial"/>
              <a:sym typeface="Arial"/>
            </a:endParaRPr>
          </a:p>
        </p:txBody>
      </p:sp>
      <p:sp>
        <p:nvSpPr>
          <p:cNvPr id="485" name="Google Shape;485;p63"/>
          <p:cNvSpPr txBox="1"/>
          <p:nvPr/>
        </p:nvSpPr>
        <p:spPr>
          <a:xfrm>
            <a:off x="458704" y="1612876"/>
            <a:ext cx="2019300" cy="30321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Montserrat"/>
              <a:buNone/>
            </a:pPr>
            <a:r>
              <a:rPr b="0" i="0" lang="en-US" sz="2000" u="none" cap="none" strike="noStrike">
                <a:solidFill>
                  <a:schemeClr val="dk1"/>
                </a:solidFill>
                <a:latin typeface="Montserrat"/>
                <a:ea typeface="Montserrat"/>
                <a:cs typeface="Montserrat"/>
                <a:sym typeface="Montserrat"/>
              </a:rPr>
              <a:t>Equipment</a:t>
            </a:r>
            <a:endParaRPr b="0" i="0" sz="1400" u="none" cap="none" strike="noStrike">
              <a:solidFill>
                <a:srgbClr val="000000"/>
              </a:solidFill>
              <a:latin typeface="Arial"/>
              <a:ea typeface="Arial"/>
              <a:cs typeface="Arial"/>
              <a:sym typeface="Arial"/>
            </a:endParaRPr>
          </a:p>
        </p:txBody>
      </p:sp>
      <p:sp>
        <p:nvSpPr>
          <p:cNvPr id="486" name="Google Shape;486;p63"/>
          <p:cNvSpPr txBox="1"/>
          <p:nvPr/>
        </p:nvSpPr>
        <p:spPr>
          <a:xfrm>
            <a:off x="311700" y="179262"/>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2800"/>
              <a:buFont typeface="Montserrat ExtraBold"/>
              <a:buNone/>
            </a:pPr>
            <a:r>
              <a:rPr b="1" i="0" lang="en-US" sz="2800" u="none" cap="none" strike="noStrike">
                <a:solidFill>
                  <a:schemeClr val="accent1"/>
                </a:solidFill>
                <a:latin typeface="Montserrat ExtraBold"/>
                <a:ea typeface="Montserrat ExtraBold"/>
                <a:cs typeface="Montserrat ExtraBold"/>
                <a:sym typeface="Montserrat ExtraBold"/>
              </a:rPr>
              <a:t>Prepare Sample and Extract DNA</a:t>
            </a:r>
            <a:endParaRPr b="0" i="0" sz="1400" u="none" cap="none" strike="noStrike">
              <a:solidFill>
                <a:srgbClr val="000000"/>
              </a:solidFill>
              <a:latin typeface="Arial"/>
              <a:ea typeface="Arial"/>
              <a:cs typeface="Arial"/>
              <a:sym typeface="Arial"/>
            </a:endParaRPr>
          </a:p>
        </p:txBody>
      </p:sp>
      <p:pic>
        <p:nvPicPr>
          <p:cNvPr descr="Text&#10;&#10;Description automatically generated" id="487" name="Google Shape;487;p63"/>
          <p:cNvPicPr preferRelativeResize="0"/>
          <p:nvPr/>
        </p:nvPicPr>
        <p:blipFill rotWithShape="1">
          <a:blip r:embed="rId4">
            <a:alphaModFix/>
          </a:blip>
          <a:srcRect b="0" l="0" r="0" t="0"/>
          <a:stretch/>
        </p:blipFill>
        <p:spPr>
          <a:xfrm>
            <a:off x="3525305" y="3227909"/>
            <a:ext cx="1861797" cy="1363726"/>
          </a:xfrm>
          <a:prstGeom prst="rect">
            <a:avLst/>
          </a:prstGeom>
          <a:noFill/>
          <a:ln>
            <a:noFill/>
          </a:ln>
        </p:spPr>
      </p:pic>
      <p:pic>
        <p:nvPicPr>
          <p:cNvPr descr="Text, letter&#10;&#10;Description automatically generated" id="488" name="Google Shape;488;p63"/>
          <p:cNvPicPr preferRelativeResize="0"/>
          <p:nvPr/>
        </p:nvPicPr>
        <p:blipFill rotWithShape="1">
          <a:blip r:embed="rId5">
            <a:alphaModFix/>
          </a:blip>
          <a:srcRect b="0" l="0" r="0" t="0"/>
          <a:stretch/>
        </p:blipFill>
        <p:spPr>
          <a:xfrm>
            <a:off x="6066724" y="3227909"/>
            <a:ext cx="2043297" cy="1363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4"/>
          <p:cNvSpPr txBox="1"/>
          <p:nvPr>
            <p:ph type="title"/>
          </p:nvPr>
        </p:nvSpPr>
        <p:spPr>
          <a:xfrm>
            <a:off x="311700" y="1810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Prepare Sample and Extract DNA</a:t>
            </a:r>
            <a:endParaRPr/>
          </a:p>
        </p:txBody>
      </p:sp>
      <p:sp>
        <p:nvSpPr>
          <p:cNvPr id="494" name="Google Shape;494;p64"/>
          <p:cNvSpPr txBox="1"/>
          <p:nvPr>
            <p:ph idx="1" type="body"/>
          </p:nvPr>
        </p:nvSpPr>
        <p:spPr>
          <a:xfrm>
            <a:off x="141288" y="976313"/>
            <a:ext cx="248920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a:t>
            </a:r>
            <a:endParaRPr>
              <a:solidFill>
                <a:schemeClr val="accent1"/>
              </a:solidFill>
              <a:latin typeface="Montserrat"/>
              <a:ea typeface="Montserrat"/>
              <a:cs typeface="Montserrat"/>
              <a:sym typeface="Montserrat"/>
            </a:endParaRPr>
          </a:p>
        </p:txBody>
      </p:sp>
      <p:sp>
        <p:nvSpPr>
          <p:cNvPr id="495" name="Google Shape;495;p64"/>
          <p:cNvSpPr txBox="1"/>
          <p:nvPr/>
        </p:nvSpPr>
        <p:spPr>
          <a:xfrm>
            <a:off x="603709" y="1138601"/>
            <a:ext cx="2026780" cy="1275801"/>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Wear the appropriate gloves for specimen handling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96" name="Google Shape;496;p64"/>
          <p:cNvSpPr txBox="1"/>
          <p:nvPr/>
        </p:nvSpPr>
        <p:spPr>
          <a:xfrm>
            <a:off x="222064" y="2571750"/>
            <a:ext cx="54329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sp>
        <p:nvSpPr>
          <p:cNvPr id="497" name="Google Shape;497;p64"/>
          <p:cNvSpPr txBox="1"/>
          <p:nvPr/>
        </p:nvSpPr>
        <p:spPr>
          <a:xfrm>
            <a:off x="516104" y="2598503"/>
            <a:ext cx="2236728" cy="1602373"/>
          </a:xfrm>
          <a:prstGeom prst="rect">
            <a:avLst/>
          </a:prstGeom>
          <a:noFill/>
          <a:ln>
            <a:noFill/>
          </a:ln>
        </p:spPr>
        <p:txBody>
          <a:bodyPr anchorCtr="0" anchor="t" bIns="91425" lIns="91425" spcFirstLastPara="1" rIns="91425" wrap="square" tIns="91425">
            <a:normAutofit/>
          </a:bodyPr>
          <a:lstStyle/>
          <a:p>
            <a:pPr indent="0" lvl="0" marL="11430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Collect 2-5ml adult pulmonary sputum sample in sputum cup and label with patient details </a:t>
            </a:r>
            <a:endParaRPr b="0" i="0" sz="1400" u="none" cap="none" strike="noStrike">
              <a:solidFill>
                <a:srgbClr val="000000"/>
              </a:solidFill>
              <a:latin typeface="Arial"/>
              <a:ea typeface="Arial"/>
              <a:cs typeface="Arial"/>
              <a:sym typeface="Arial"/>
            </a:endParaRPr>
          </a:p>
        </p:txBody>
      </p:sp>
      <p:sp>
        <p:nvSpPr>
          <p:cNvPr id="498" name="Google Shape;498;p64"/>
          <p:cNvSpPr txBox="1"/>
          <p:nvPr>
            <p:ph idx="2" type="body"/>
          </p:nvPr>
        </p:nvSpPr>
        <p:spPr>
          <a:xfrm>
            <a:off x="2630488" y="937876"/>
            <a:ext cx="27749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3   </a:t>
            </a:r>
            <a:endParaRPr>
              <a:solidFill>
                <a:schemeClr val="accent1"/>
              </a:solidFill>
              <a:latin typeface="Montserrat"/>
              <a:ea typeface="Montserrat"/>
              <a:cs typeface="Montserrat"/>
              <a:sym typeface="Montserrat"/>
            </a:endParaRPr>
          </a:p>
        </p:txBody>
      </p:sp>
      <p:sp>
        <p:nvSpPr>
          <p:cNvPr id="499" name="Google Shape;499;p64"/>
          <p:cNvSpPr txBox="1"/>
          <p:nvPr/>
        </p:nvSpPr>
        <p:spPr>
          <a:xfrm>
            <a:off x="3102181" y="976313"/>
            <a:ext cx="1692100" cy="957395"/>
          </a:xfrm>
          <a:prstGeom prst="rect">
            <a:avLst/>
          </a:prstGeom>
          <a:noFill/>
          <a:ln>
            <a:noFill/>
          </a:ln>
        </p:spPr>
        <p:txBody>
          <a:bodyPr anchorCtr="0" anchor="t" bIns="91425" lIns="91425" spcFirstLastPara="1" rIns="91425" wrap="square" tIns="91425">
            <a:noAutofit/>
          </a:bodyPr>
          <a:lstStyle/>
          <a:p>
            <a:pPr indent="0" lvl="0" marL="11430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Add 2 drops of </a:t>
            </a:r>
            <a:r>
              <a:rPr lang="en-US">
                <a:solidFill>
                  <a:schemeClr val="dk1"/>
                </a:solidFill>
                <a:latin typeface="Montserrat"/>
                <a:ea typeface="Montserrat"/>
                <a:cs typeface="Montserrat"/>
                <a:sym typeface="Montserrat"/>
              </a:rPr>
              <a:t>liquefaction</a:t>
            </a:r>
            <a:r>
              <a:rPr b="0" i="0" lang="en-US" sz="1400" u="none" cap="none" strike="noStrike">
                <a:solidFill>
                  <a:schemeClr val="dk1"/>
                </a:solidFill>
                <a:latin typeface="Montserrat"/>
                <a:ea typeface="Montserrat"/>
                <a:cs typeface="Montserrat"/>
                <a:sym typeface="Montserrat"/>
              </a:rPr>
              <a:t> buffer to the sputum cup (Figure 1) </a:t>
            </a:r>
            <a:endParaRPr b="0" i="0" sz="1400" u="none" cap="none" strike="noStrike">
              <a:solidFill>
                <a:srgbClr val="000000"/>
              </a:solidFill>
              <a:latin typeface="Arial"/>
              <a:ea typeface="Arial"/>
              <a:cs typeface="Arial"/>
              <a:sym typeface="Arial"/>
            </a:endParaRPr>
          </a:p>
        </p:txBody>
      </p:sp>
      <p:pic>
        <p:nvPicPr>
          <p:cNvPr id="500" name="Google Shape;500;p64"/>
          <p:cNvPicPr preferRelativeResize="0"/>
          <p:nvPr/>
        </p:nvPicPr>
        <p:blipFill rotWithShape="1">
          <a:blip r:embed="rId3">
            <a:alphaModFix/>
          </a:blip>
          <a:srcRect b="49750" l="0" r="0" t="559"/>
          <a:stretch/>
        </p:blipFill>
        <p:spPr>
          <a:xfrm>
            <a:off x="3125295" y="2414402"/>
            <a:ext cx="1702516" cy="2001549"/>
          </a:xfrm>
          <a:prstGeom prst="rect">
            <a:avLst/>
          </a:prstGeom>
          <a:noFill/>
          <a:ln>
            <a:noFill/>
          </a:ln>
        </p:spPr>
      </p:pic>
      <p:sp>
        <p:nvSpPr>
          <p:cNvPr id="501" name="Google Shape;501;p64"/>
          <p:cNvSpPr txBox="1"/>
          <p:nvPr>
            <p:ph idx="3" type="body"/>
          </p:nvPr>
        </p:nvSpPr>
        <p:spPr>
          <a:xfrm>
            <a:off x="5662177" y="961535"/>
            <a:ext cx="26860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4</a:t>
            </a:r>
            <a:endParaRPr>
              <a:solidFill>
                <a:schemeClr val="accent1"/>
              </a:solidFill>
              <a:latin typeface="Montserrat"/>
              <a:ea typeface="Montserrat"/>
              <a:cs typeface="Montserrat"/>
              <a:sym typeface="Montserrat"/>
            </a:endParaRPr>
          </a:p>
        </p:txBody>
      </p:sp>
      <p:sp>
        <p:nvSpPr>
          <p:cNvPr id="502" name="Google Shape;502;p64"/>
          <p:cNvSpPr txBox="1"/>
          <p:nvPr/>
        </p:nvSpPr>
        <p:spPr>
          <a:xfrm>
            <a:off x="6364478" y="1132441"/>
            <a:ext cx="1692100" cy="1022708"/>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Close the cap and swirl gently to mix (Figure 2)</a:t>
            </a:r>
            <a:endParaRPr b="0" i="0" sz="1400" u="none" cap="none" strike="noStrike">
              <a:solidFill>
                <a:srgbClr val="000000"/>
              </a:solidFill>
              <a:latin typeface="Arial"/>
              <a:ea typeface="Arial"/>
              <a:cs typeface="Arial"/>
              <a:sym typeface="Arial"/>
            </a:endParaRPr>
          </a:p>
        </p:txBody>
      </p:sp>
      <p:pic>
        <p:nvPicPr>
          <p:cNvPr id="503" name="Google Shape;503;p64"/>
          <p:cNvPicPr preferRelativeResize="0"/>
          <p:nvPr/>
        </p:nvPicPr>
        <p:blipFill rotWithShape="1">
          <a:blip r:embed="rId4">
            <a:alphaModFix/>
          </a:blip>
          <a:srcRect b="0" l="0" r="0" t="54830"/>
          <a:stretch/>
        </p:blipFill>
        <p:spPr>
          <a:xfrm>
            <a:off x="6364478" y="1783620"/>
            <a:ext cx="1239661" cy="1324907"/>
          </a:xfrm>
          <a:prstGeom prst="rect">
            <a:avLst/>
          </a:prstGeom>
          <a:noFill/>
          <a:ln>
            <a:noFill/>
          </a:ln>
        </p:spPr>
      </p:pic>
      <p:sp>
        <p:nvSpPr>
          <p:cNvPr id="504" name="Google Shape;504;p64"/>
          <p:cNvSpPr txBox="1"/>
          <p:nvPr/>
        </p:nvSpPr>
        <p:spPr>
          <a:xfrm>
            <a:off x="5753466" y="3415176"/>
            <a:ext cx="54329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Montserrat"/>
                <a:ea typeface="Montserrat"/>
                <a:cs typeface="Montserrat"/>
                <a:sym typeface="Montserrat"/>
              </a:rPr>
              <a:t>5</a:t>
            </a:r>
            <a:endParaRPr b="0" i="0" sz="1400" u="none" cap="none" strike="noStrike">
              <a:solidFill>
                <a:srgbClr val="000000"/>
              </a:solidFill>
              <a:latin typeface="Arial"/>
              <a:ea typeface="Arial"/>
              <a:cs typeface="Arial"/>
              <a:sym typeface="Arial"/>
            </a:endParaRPr>
          </a:p>
        </p:txBody>
      </p:sp>
      <p:sp>
        <p:nvSpPr>
          <p:cNvPr id="505" name="Google Shape;505;p64"/>
          <p:cNvSpPr txBox="1"/>
          <p:nvPr/>
        </p:nvSpPr>
        <p:spPr>
          <a:xfrm>
            <a:off x="6261125" y="3499699"/>
            <a:ext cx="2685900" cy="1189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Incubate for 10 minutes at room temperature. If sample is not pipetteable after 10 minutes, incubate for another 5 minutes with swirling at 2-minute intervals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idx="1" type="body"/>
          </p:nvPr>
        </p:nvSpPr>
        <p:spPr>
          <a:xfrm>
            <a:off x="705225" y="1166075"/>
            <a:ext cx="8053200" cy="30789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SzPts val="1200"/>
              <a:buNone/>
            </a:pPr>
            <a:r>
              <a:rPr lang="en-US" sz="900">
                <a:latin typeface="Montserrat"/>
                <a:ea typeface="Montserrat"/>
                <a:cs typeface="Montserrat"/>
                <a:sym typeface="Montserrat"/>
              </a:rPr>
              <a:t>These training modules were developed as a collaboration between the United States Agency for International Development (USAID) and its Infectious Disease Detection and Surveillance project (IDDS) and the Stop TB Partnership, as part of the </a:t>
            </a:r>
            <a:r>
              <a:rPr i="1" lang="en-US" sz="900">
                <a:latin typeface="Montserrat"/>
                <a:ea typeface="Montserrat"/>
                <a:cs typeface="Montserrat"/>
                <a:sym typeface="Montserrat"/>
              </a:rPr>
              <a:t>introducing New Tools Project</a:t>
            </a:r>
            <a:r>
              <a:rPr lang="en-US" sz="900">
                <a:latin typeface="Montserrat"/>
                <a:ea typeface="Montserrat"/>
                <a:cs typeface="Montserrat"/>
                <a:sym typeface="Montserrat"/>
              </a:rPr>
              <a:t> (iNTP). The content is based on the Stop TB/USAID/GLI </a:t>
            </a:r>
            <a:r>
              <a:rPr i="1" lang="en-US" sz="900" u="sng">
                <a:solidFill>
                  <a:schemeClr val="hlink"/>
                </a:solidFill>
                <a:latin typeface="Montserrat"/>
                <a:ea typeface="Montserrat"/>
                <a:cs typeface="Montserrat"/>
                <a:sym typeface="Montserrat"/>
                <a:hlinkClick r:id="rId3"/>
              </a:rPr>
              <a:t>Practical Guide to Implementation of Truenat™ Tests for the Detection of TB and Rifampicin Resistance</a:t>
            </a:r>
            <a:r>
              <a:rPr i="1" lang="en-US" sz="900">
                <a:latin typeface="Montserrat"/>
                <a:ea typeface="Montserrat"/>
                <a:cs typeface="Montserrat"/>
                <a:sym typeface="Montserrat"/>
              </a:rPr>
              <a:t>, </a:t>
            </a:r>
            <a:r>
              <a:rPr lang="en-US" sz="900">
                <a:latin typeface="Montserrat"/>
                <a:ea typeface="Montserrat"/>
                <a:cs typeface="Montserrat"/>
                <a:sym typeface="Montserrat"/>
              </a:rPr>
              <a:t>together with content provided by Molbio Diagnostics (Module 3). </a:t>
            </a:r>
            <a:r>
              <a:rPr lang="en-US" sz="900"/>
              <a:t>The material was technically reviewed and endorsed by the Global Laboratory Initiative.</a:t>
            </a:r>
            <a:endParaRPr sz="900"/>
          </a:p>
          <a:p>
            <a:pPr indent="0" lvl="0" marL="0" rtl="0" algn="l">
              <a:lnSpc>
                <a:spcPct val="107000"/>
              </a:lnSpc>
              <a:spcBef>
                <a:spcPts val="600"/>
              </a:spcBef>
              <a:spcAft>
                <a:spcPts val="0"/>
              </a:spcAft>
              <a:buSzPts val="1200"/>
              <a:buNone/>
            </a:pPr>
            <a:r>
              <a:rPr lang="en-US" sz="900">
                <a:latin typeface="Montserrat"/>
                <a:ea typeface="Montserrat"/>
                <a:cs typeface="Montserrat"/>
                <a:sym typeface="Montserrat"/>
              </a:rPr>
              <a:t>All reasonable precautions have been taken by the authors to verify the information contained in this publication. However, the published material is being distributed without warranty of any kind, either expressed or implied. The responsibility for the interpretation and use of the material lies with the reader.</a:t>
            </a:r>
            <a:endParaRPr sz="900">
              <a:latin typeface="Montserrat"/>
              <a:ea typeface="Montserrat"/>
              <a:cs typeface="Montserrat"/>
              <a:sym typeface="Montserrat"/>
            </a:endParaRPr>
          </a:p>
          <a:p>
            <a:pPr indent="0" lvl="0" marL="0" rtl="0" algn="l">
              <a:lnSpc>
                <a:spcPct val="107000"/>
              </a:lnSpc>
              <a:spcBef>
                <a:spcPts val="600"/>
              </a:spcBef>
              <a:spcAft>
                <a:spcPts val="0"/>
              </a:spcAft>
              <a:buSzPts val="1200"/>
              <a:buNone/>
            </a:pPr>
            <a:r>
              <a:rPr lang="en-US" sz="900">
                <a:latin typeface="Montserrat"/>
                <a:ea typeface="Montserrat"/>
                <a:cs typeface="Montserrat"/>
                <a:sym typeface="Montserrat"/>
              </a:rPr>
              <a:t>In no event shall the authors be liable for damages arising from its use. Development of this document was made possible with financial support from the United States Agency for International Development. The views expressed herein are those of the authors and do not necessarily reflect those of the U.S. Agency for International Development or the U.S. Government.</a:t>
            </a:r>
            <a:endParaRPr/>
          </a:p>
          <a:p>
            <a:pPr indent="-228594" lvl="0" marL="457189" rtl="0" algn="l">
              <a:lnSpc>
                <a:spcPct val="100000"/>
              </a:lnSpc>
              <a:spcBef>
                <a:spcPts val="1200"/>
              </a:spcBef>
              <a:spcAft>
                <a:spcPts val="0"/>
              </a:spcAft>
              <a:buSzPts val="1200"/>
              <a:buNone/>
            </a:pPr>
            <a:r>
              <a:t/>
            </a:r>
            <a:endParaRPr/>
          </a:p>
        </p:txBody>
      </p:sp>
      <p:sp>
        <p:nvSpPr>
          <p:cNvPr id="340" name="Google Shape;340;p47"/>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ACKNOWLEDGEMENTS</a:t>
            </a:r>
            <a:endParaRPr/>
          </a:p>
        </p:txBody>
      </p:sp>
      <p:pic>
        <p:nvPicPr>
          <p:cNvPr descr="Logo&#10;&#10;Description automatically generated" id="341" name="Google Shape;341;p47"/>
          <p:cNvPicPr preferRelativeResize="0"/>
          <p:nvPr/>
        </p:nvPicPr>
        <p:blipFill rotWithShape="1">
          <a:blip r:embed="rId4">
            <a:alphaModFix/>
          </a:blip>
          <a:srcRect b="0" l="0" r="0" t="0"/>
          <a:stretch/>
        </p:blipFill>
        <p:spPr>
          <a:xfrm>
            <a:off x="1351223" y="3885125"/>
            <a:ext cx="1934150" cy="576975"/>
          </a:xfrm>
          <a:prstGeom prst="rect">
            <a:avLst/>
          </a:prstGeom>
          <a:noFill/>
          <a:ln>
            <a:noFill/>
          </a:ln>
        </p:spPr>
      </p:pic>
      <p:pic>
        <p:nvPicPr>
          <p:cNvPr id="342" name="Google Shape;342;p47"/>
          <p:cNvPicPr preferRelativeResize="0"/>
          <p:nvPr/>
        </p:nvPicPr>
        <p:blipFill rotWithShape="1">
          <a:blip r:embed="rId5">
            <a:alphaModFix/>
          </a:blip>
          <a:srcRect b="0" l="0" r="0" t="0"/>
          <a:stretch/>
        </p:blipFill>
        <p:spPr>
          <a:xfrm>
            <a:off x="3989939" y="3985665"/>
            <a:ext cx="2029220" cy="375895"/>
          </a:xfrm>
          <a:prstGeom prst="rect">
            <a:avLst/>
          </a:prstGeom>
          <a:noFill/>
          <a:ln>
            <a:noFill/>
          </a:ln>
        </p:spPr>
      </p:pic>
      <p:pic>
        <p:nvPicPr>
          <p:cNvPr id="343" name="Google Shape;343;p47"/>
          <p:cNvPicPr preferRelativeResize="0"/>
          <p:nvPr/>
        </p:nvPicPr>
        <p:blipFill>
          <a:blip r:embed="rId6">
            <a:alphaModFix/>
          </a:blip>
          <a:stretch>
            <a:fillRect/>
          </a:stretch>
        </p:blipFill>
        <p:spPr>
          <a:xfrm>
            <a:off x="6944025" y="3767825"/>
            <a:ext cx="800238" cy="593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5"/>
          <p:cNvSpPr txBox="1"/>
          <p:nvPr>
            <p:ph type="title"/>
          </p:nvPr>
        </p:nvSpPr>
        <p:spPr>
          <a:xfrm>
            <a:off x="311700" y="1810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Prepare Sample and Extract DNA</a:t>
            </a:r>
            <a:endParaRPr/>
          </a:p>
        </p:txBody>
      </p:sp>
      <p:sp>
        <p:nvSpPr>
          <p:cNvPr id="511" name="Google Shape;511;p65"/>
          <p:cNvSpPr txBox="1"/>
          <p:nvPr>
            <p:ph idx="1" type="body"/>
          </p:nvPr>
        </p:nvSpPr>
        <p:spPr>
          <a:xfrm>
            <a:off x="141288" y="976313"/>
            <a:ext cx="248920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6</a:t>
            </a:r>
            <a:endParaRPr>
              <a:solidFill>
                <a:schemeClr val="accent1"/>
              </a:solidFill>
              <a:latin typeface="Montserrat"/>
              <a:ea typeface="Montserrat"/>
              <a:cs typeface="Montserrat"/>
              <a:sym typeface="Montserrat"/>
            </a:endParaRPr>
          </a:p>
        </p:txBody>
      </p:sp>
      <p:sp>
        <p:nvSpPr>
          <p:cNvPr id="512" name="Google Shape;512;p65"/>
          <p:cNvSpPr txBox="1"/>
          <p:nvPr/>
        </p:nvSpPr>
        <p:spPr>
          <a:xfrm>
            <a:off x="603709" y="1138601"/>
            <a:ext cx="2026780" cy="1275801"/>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Transfer 0.5 ml of liquefied sputum sample into the lysis buffer bottle using a 1 ml transfer pipette (Figure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13" name="Google Shape;513;p65"/>
          <p:cNvSpPr txBox="1"/>
          <p:nvPr>
            <p:ph idx="2" type="body"/>
          </p:nvPr>
        </p:nvSpPr>
        <p:spPr>
          <a:xfrm>
            <a:off x="2630488" y="937876"/>
            <a:ext cx="27749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7   </a:t>
            </a:r>
            <a:endParaRPr>
              <a:solidFill>
                <a:schemeClr val="accent1"/>
              </a:solidFill>
              <a:latin typeface="Montserrat"/>
              <a:ea typeface="Montserrat"/>
              <a:cs typeface="Montserrat"/>
              <a:sym typeface="Montserrat"/>
            </a:endParaRPr>
          </a:p>
        </p:txBody>
      </p:sp>
      <p:sp>
        <p:nvSpPr>
          <p:cNvPr id="514" name="Google Shape;514;p65"/>
          <p:cNvSpPr txBox="1"/>
          <p:nvPr/>
        </p:nvSpPr>
        <p:spPr>
          <a:xfrm>
            <a:off x="3102180" y="976313"/>
            <a:ext cx="2268348" cy="957395"/>
          </a:xfrm>
          <a:prstGeom prst="rect">
            <a:avLst/>
          </a:prstGeom>
          <a:noFill/>
          <a:ln>
            <a:noFill/>
          </a:ln>
        </p:spPr>
        <p:txBody>
          <a:bodyPr anchorCtr="0" anchor="t" bIns="91425" lIns="91425" spcFirstLastPara="1" rIns="91425" wrap="square" tIns="91425">
            <a:noAutofit/>
          </a:bodyPr>
          <a:lstStyle/>
          <a:p>
            <a:pPr indent="0" lvl="0" marL="11430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Add 2 drops of </a:t>
            </a:r>
            <a:r>
              <a:rPr lang="en-US" sz="1200">
                <a:solidFill>
                  <a:schemeClr val="dk1"/>
                </a:solidFill>
                <a:latin typeface="Montserrat"/>
                <a:ea typeface="Montserrat"/>
                <a:cs typeface="Montserrat"/>
                <a:sym typeface="Montserrat"/>
              </a:rPr>
              <a:t>Liquefaction</a:t>
            </a:r>
            <a:r>
              <a:rPr b="0" i="0" lang="en-US" sz="1400" u="none" cap="none" strike="noStrike">
                <a:solidFill>
                  <a:schemeClr val="dk1"/>
                </a:solidFill>
                <a:latin typeface="Montserrat"/>
                <a:ea typeface="Montserrat"/>
                <a:cs typeface="Montserrat"/>
                <a:sym typeface="Montserrat"/>
              </a:rPr>
              <a:t> buffer into the lysis buffer bottle, swirl gently to mix and incubate for 3-5 minutes (Figure 4)</a:t>
            </a:r>
            <a:endParaRPr b="0" i="0" sz="1400" u="none" cap="none" strike="noStrike">
              <a:solidFill>
                <a:srgbClr val="000000"/>
              </a:solidFill>
              <a:latin typeface="Arial"/>
              <a:ea typeface="Arial"/>
              <a:cs typeface="Arial"/>
              <a:sym typeface="Arial"/>
            </a:endParaRPr>
          </a:p>
        </p:txBody>
      </p:sp>
      <p:sp>
        <p:nvSpPr>
          <p:cNvPr id="515" name="Google Shape;515;p65"/>
          <p:cNvSpPr txBox="1"/>
          <p:nvPr>
            <p:ph idx="3" type="body"/>
          </p:nvPr>
        </p:nvSpPr>
        <p:spPr>
          <a:xfrm>
            <a:off x="5633897" y="937876"/>
            <a:ext cx="26860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8</a:t>
            </a:r>
            <a:endParaRPr>
              <a:solidFill>
                <a:schemeClr val="accent1"/>
              </a:solidFill>
              <a:latin typeface="Montserrat"/>
              <a:ea typeface="Montserrat"/>
              <a:cs typeface="Montserrat"/>
              <a:sym typeface="Montserrat"/>
            </a:endParaRPr>
          </a:p>
        </p:txBody>
      </p:sp>
      <p:sp>
        <p:nvSpPr>
          <p:cNvPr id="516" name="Google Shape;516;p65"/>
          <p:cNvSpPr txBox="1"/>
          <p:nvPr/>
        </p:nvSpPr>
        <p:spPr>
          <a:xfrm>
            <a:off x="6364478" y="1132441"/>
            <a:ext cx="1692100" cy="102270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Remove the cartridge from the pouch, label it and place it on the cartridge stand. Take out the elute collection tube (ECT) and label it appropriately. Keep it aside for later use. Keep the elute transfer pipette in the pouch for later use.</a:t>
            </a:r>
            <a:endParaRPr b="0" i="0" sz="1400" u="none" cap="none" strike="noStrike">
              <a:solidFill>
                <a:srgbClr val="000000"/>
              </a:solidFill>
              <a:latin typeface="Arial"/>
              <a:ea typeface="Arial"/>
              <a:cs typeface="Arial"/>
              <a:sym typeface="Arial"/>
            </a:endParaRPr>
          </a:p>
        </p:txBody>
      </p:sp>
      <p:pic>
        <p:nvPicPr>
          <p:cNvPr id="517" name="Google Shape;517;p65"/>
          <p:cNvPicPr preferRelativeResize="0"/>
          <p:nvPr/>
        </p:nvPicPr>
        <p:blipFill rotWithShape="1">
          <a:blip r:embed="rId3">
            <a:alphaModFix/>
          </a:blip>
          <a:srcRect b="0" l="0" r="0" t="0"/>
          <a:stretch/>
        </p:blipFill>
        <p:spPr>
          <a:xfrm>
            <a:off x="311700" y="2573380"/>
            <a:ext cx="2275290" cy="1389772"/>
          </a:xfrm>
          <a:prstGeom prst="rect">
            <a:avLst/>
          </a:prstGeom>
          <a:noFill/>
          <a:ln>
            <a:noFill/>
          </a:ln>
        </p:spPr>
      </p:pic>
      <p:pic>
        <p:nvPicPr>
          <p:cNvPr id="518" name="Google Shape;518;p65"/>
          <p:cNvPicPr preferRelativeResize="0"/>
          <p:nvPr/>
        </p:nvPicPr>
        <p:blipFill rotWithShape="1">
          <a:blip r:embed="rId4">
            <a:alphaModFix/>
          </a:blip>
          <a:srcRect b="0" l="0" r="0" t="0"/>
          <a:stretch/>
        </p:blipFill>
        <p:spPr>
          <a:xfrm>
            <a:off x="3713233" y="2414402"/>
            <a:ext cx="1203537" cy="21061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6"/>
          <p:cNvSpPr txBox="1"/>
          <p:nvPr>
            <p:ph type="title"/>
          </p:nvPr>
        </p:nvSpPr>
        <p:spPr>
          <a:xfrm>
            <a:off x="311700" y="1810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Prepare Sample and Extract DNA</a:t>
            </a:r>
            <a:endParaRPr/>
          </a:p>
        </p:txBody>
      </p:sp>
      <p:sp>
        <p:nvSpPr>
          <p:cNvPr id="524" name="Google Shape;524;p66"/>
          <p:cNvSpPr txBox="1"/>
          <p:nvPr>
            <p:ph idx="1" type="body"/>
          </p:nvPr>
        </p:nvSpPr>
        <p:spPr>
          <a:xfrm>
            <a:off x="141288" y="976313"/>
            <a:ext cx="248920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9</a:t>
            </a:r>
            <a:endParaRPr>
              <a:solidFill>
                <a:schemeClr val="accent1"/>
              </a:solidFill>
              <a:latin typeface="Montserrat"/>
              <a:ea typeface="Montserrat"/>
              <a:cs typeface="Montserrat"/>
              <a:sym typeface="Montserrat"/>
            </a:endParaRPr>
          </a:p>
        </p:txBody>
      </p:sp>
      <p:sp>
        <p:nvSpPr>
          <p:cNvPr id="525" name="Google Shape;525;p66"/>
          <p:cNvSpPr txBox="1"/>
          <p:nvPr/>
        </p:nvSpPr>
        <p:spPr>
          <a:xfrm>
            <a:off x="603709" y="1138601"/>
            <a:ext cx="2026780" cy="1651733"/>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2000" u="none" cap="none" strike="noStrike">
                <a:solidFill>
                  <a:srgbClr val="000000"/>
                </a:solidFill>
                <a:latin typeface="Montserrat"/>
                <a:ea typeface="Montserrat"/>
                <a:cs typeface="Montserrat"/>
                <a:sym typeface="Montserrat"/>
              </a:rPr>
              <a:t>Transfer the entire contents of the lysis buffer tube to the sample chamber (black cap) of cartridge using 3 ml transfer pipette (Figure 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1000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26" name="Google Shape;526;p66"/>
          <p:cNvSpPr txBox="1"/>
          <p:nvPr>
            <p:ph idx="2" type="body"/>
          </p:nvPr>
        </p:nvSpPr>
        <p:spPr>
          <a:xfrm>
            <a:off x="2504059" y="937876"/>
            <a:ext cx="27749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10   </a:t>
            </a:r>
            <a:endParaRPr>
              <a:solidFill>
                <a:schemeClr val="accent1"/>
              </a:solidFill>
              <a:latin typeface="Montserrat"/>
              <a:ea typeface="Montserrat"/>
              <a:cs typeface="Montserrat"/>
              <a:sym typeface="Montserrat"/>
            </a:endParaRPr>
          </a:p>
        </p:txBody>
      </p:sp>
      <p:sp>
        <p:nvSpPr>
          <p:cNvPr id="527" name="Google Shape;527;p66"/>
          <p:cNvSpPr txBox="1"/>
          <p:nvPr/>
        </p:nvSpPr>
        <p:spPr>
          <a:xfrm>
            <a:off x="3102180" y="976313"/>
            <a:ext cx="2176829" cy="957395"/>
          </a:xfrm>
          <a:prstGeom prst="rect">
            <a:avLst/>
          </a:prstGeom>
          <a:noFill/>
          <a:ln>
            <a:noFill/>
          </a:ln>
        </p:spPr>
        <p:txBody>
          <a:bodyPr anchorCtr="0" anchor="t" bIns="91425" lIns="91425" spcFirstLastPara="1" rIns="91425" wrap="square" tIns="91425">
            <a:noAutofit/>
          </a:bodyPr>
          <a:lstStyle/>
          <a:p>
            <a:pPr indent="0" lvl="0" marL="11430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Switch “on” the Trueprep</a:t>
            </a:r>
            <a:r>
              <a:rPr b="0" baseline="30000" i="0" lang="en-US" sz="1400" u="none" cap="none" strike="noStrike">
                <a:solidFill>
                  <a:schemeClr val="dk1"/>
                </a:solidFill>
                <a:latin typeface="Montserrat"/>
                <a:ea typeface="Montserrat"/>
                <a:cs typeface="Montserrat"/>
                <a:sym typeface="Montserrat"/>
              </a:rPr>
              <a:t>®</a:t>
            </a:r>
            <a:r>
              <a:rPr b="0" i="0" lang="en-US" sz="1400" u="none" cap="none" strike="noStrike">
                <a:solidFill>
                  <a:schemeClr val="dk1"/>
                </a:solidFill>
                <a:latin typeface="Montserrat"/>
                <a:ea typeface="Montserrat"/>
                <a:cs typeface="Montserrat"/>
                <a:sym typeface="Montserrat"/>
              </a:rPr>
              <a:t> AUTO v2 device. Press “eject” button to open and gently pull out the cartridge holder (Figure 6).</a:t>
            </a:r>
            <a:endParaRPr b="0" i="0" sz="1400" u="none" cap="none" strike="noStrike">
              <a:solidFill>
                <a:srgbClr val="000000"/>
              </a:solidFill>
              <a:latin typeface="Arial"/>
              <a:ea typeface="Arial"/>
              <a:cs typeface="Arial"/>
              <a:sym typeface="Arial"/>
            </a:endParaRPr>
          </a:p>
        </p:txBody>
      </p:sp>
      <p:sp>
        <p:nvSpPr>
          <p:cNvPr id="528" name="Google Shape;528;p66"/>
          <p:cNvSpPr txBox="1"/>
          <p:nvPr>
            <p:ph idx="3" type="body"/>
          </p:nvPr>
        </p:nvSpPr>
        <p:spPr>
          <a:xfrm>
            <a:off x="5633897" y="937876"/>
            <a:ext cx="26860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11</a:t>
            </a:r>
            <a:endParaRPr>
              <a:solidFill>
                <a:schemeClr val="accent1"/>
              </a:solidFill>
              <a:latin typeface="Montserrat"/>
              <a:ea typeface="Montserrat"/>
              <a:cs typeface="Montserrat"/>
              <a:sym typeface="Montserrat"/>
            </a:endParaRPr>
          </a:p>
        </p:txBody>
      </p:sp>
      <p:sp>
        <p:nvSpPr>
          <p:cNvPr id="529" name="Google Shape;529;p66"/>
          <p:cNvSpPr txBox="1"/>
          <p:nvPr/>
        </p:nvSpPr>
        <p:spPr>
          <a:xfrm>
            <a:off x="6364477" y="1132441"/>
            <a:ext cx="1955469" cy="102270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Place the cartridge in the tray in the orientation shown (Figure 7), and gently push to close the cartridge holder. Press “start.”</a:t>
            </a:r>
            <a:endParaRPr b="0" i="0" sz="1400" u="none" cap="none" strike="noStrike">
              <a:solidFill>
                <a:srgbClr val="000000"/>
              </a:solidFill>
              <a:latin typeface="Arial"/>
              <a:ea typeface="Arial"/>
              <a:cs typeface="Arial"/>
              <a:sym typeface="Arial"/>
            </a:endParaRPr>
          </a:p>
        </p:txBody>
      </p:sp>
      <p:pic>
        <p:nvPicPr>
          <p:cNvPr id="530" name="Google Shape;530;p66"/>
          <p:cNvPicPr preferRelativeResize="0"/>
          <p:nvPr/>
        </p:nvPicPr>
        <p:blipFill rotWithShape="1">
          <a:blip r:embed="rId3">
            <a:alphaModFix/>
          </a:blip>
          <a:srcRect b="0" l="0" r="0" t="0"/>
          <a:stretch/>
        </p:blipFill>
        <p:spPr>
          <a:xfrm>
            <a:off x="311700" y="2790334"/>
            <a:ext cx="2387622" cy="1633874"/>
          </a:xfrm>
          <a:prstGeom prst="rect">
            <a:avLst/>
          </a:prstGeom>
          <a:noFill/>
          <a:ln>
            <a:noFill/>
          </a:ln>
        </p:spPr>
      </p:pic>
      <p:pic>
        <p:nvPicPr>
          <p:cNvPr id="531" name="Google Shape;531;p66"/>
          <p:cNvPicPr preferRelativeResize="0"/>
          <p:nvPr/>
        </p:nvPicPr>
        <p:blipFill rotWithShape="1">
          <a:blip r:embed="rId4">
            <a:alphaModFix/>
          </a:blip>
          <a:srcRect b="0" l="0" r="0" t="0"/>
          <a:stretch/>
        </p:blipFill>
        <p:spPr>
          <a:xfrm>
            <a:off x="3102180" y="2822047"/>
            <a:ext cx="2387622" cy="1602161"/>
          </a:xfrm>
          <a:prstGeom prst="rect">
            <a:avLst/>
          </a:prstGeom>
          <a:noFill/>
          <a:ln>
            <a:noFill/>
          </a:ln>
        </p:spPr>
      </p:pic>
      <p:pic>
        <p:nvPicPr>
          <p:cNvPr id="532" name="Google Shape;532;p66"/>
          <p:cNvPicPr preferRelativeResize="0"/>
          <p:nvPr/>
        </p:nvPicPr>
        <p:blipFill rotWithShape="1">
          <a:blip r:embed="rId5">
            <a:alphaModFix/>
          </a:blip>
          <a:srcRect b="0" l="0" r="0" t="0"/>
          <a:stretch/>
        </p:blipFill>
        <p:spPr>
          <a:xfrm>
            <a:off x="5979152" y="2822047"/>
            <a:ext cx="2462752" cy="16021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7"/>
          <p:cNvSpPr txBox="1"/>
          <p:nvPr>
            <p:ph type="title"/>
          </p:nvPr>
        </p:nvSpPr>
        <p:spPr>
          <a:xfrm>
            <a:off x="311700" y="1810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Prepare Sample and Extract DNA</a:t>
            </a:r>
            <a:endParaRPr/>
          </a:p>
        </p:txBody>
      </p:sp>
      <p:sp>
        <p:nvSpPr>
          <p:cNvPr id="538" name="Google Shape;538;p67"/>
          <p:cNvSpPr txBox="1"/>
          <p:nvPr>
            <p:ph idx="1" type="body"/>
          </p:nvPr>
        </p:nvSpPr>
        <p:spPr>
          <a:xfrm>
            <a:off x="-162585" y="987721"/>
            <a:ext cx="248920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12</a:t>
            </a:r>
            <a:endParaRPr>
              <a:solidFill>
                <a:schemeClr val="accent1"/>
              </a:solidFill>
              <a:latin typeface="Montserrat"/>
              <a:ea typeface="Montserrat"/>
              <a:cs typeface="Montserrat"/>
              <a:sym typeface="Montserrat"/>
            </a:endParaRPr>
          </a:p>
        </p:txBody>
      </p:sp>
      <p:sp>
        <p:nvSpPr>
          <p:cNvPr id="539" name="Google Shape;539;p67"/>
          <p:cNvSpPr txBox="1"/>
          <p:nvPr/>
        </p:nvSpPr>
        <p:spPr>
          <a:xfrm>
            <a:off x="603709" y="1138601"/>
            <a:ext cx="2026780" cy="1651733"/>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2500" u="none" cap="none" strike="noStrike">
                <a:solidFill>
                  <a:srgbClr val="000000"/>
                </a:solidFill>
                <a:latin typeface="Montserrat"/>
                <a:ea typeface="Montserrat"/>
                <a:cs typeface="Montserrat"/>
                <a:sym typeface="Montserrat"/>
              </a:rPr>
              <a:t>The device will beep at the end of the DNA extraction process (20 minutes), and the cartridge holder will eject automatically.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1000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40" name="Google Shape;540;p67"/>
          <p:cNvSpPr txBox="1"/>
          <p:nvPr>
            <p:ph idx="2" type="body"/>
          </p:nvPr>
        </p:nvSpPr>
        <p:spPr>
          <a:xfrm>
            <a:off x="2504059" y="937876"/>
            <a:ext cx="27749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13   </a:t>
            </a:r>
            <a:endParaRPr>
              <a:solidFill>
                <a:schemeClr val="accent1"/>
              </a:solidFill>
              <a:latin typeface="Montserrat"/>
              <a:ea typeface="Montserrat"/>
              <a:cs typeface="Montserrat"/>
              <a:sym typeface="Montserrat"/>
            </a:endParaRPr>
          </a:p>
        </p:txBody>
      </p:sp>
      <p:sp>
        <p:nvSpPr>
          <p:cNvPr id="541" name="Google Shape;541;p67"/>
          <p:cNvSpPr txBox="1"/>
          <p:nvPr/>
        </p:nvSpPr>
        <p:spPr>
          <a:xfrm>
            <a:off x="3102180" y="976313"/>
            <a:ext cx="2176829" cy="957395"/>
          </a:xfrm>
          <a:prstGeom prst="rect">
            <a:avLst/>
          </a:prstGeom>
          <a:noFill/>
          <a:ln>
            <a:noFill/>
          </a:ln>
        </p:spPr>
        <p:txBody>
          <a:bodyPr anchorCtr="0" anchor="t" bIns="91425" lIns="91425" spcFirstLastPara="1" rIns="91425" wrap="square" tIns="91425">
            <a:noAutofit/>
          </a:bodyPr>
          <a:lstStyle/>
          <a:p>
            <a:pPr indent="0" lvl="0" marL="11430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Gently pull out the cartridge holder, remove cartridge, and place it on the cartridge stand.</a:t>
            </a:r>
            <a:endParaRPr b="0" i="0" sz="1400" u="none" cap="none" strike="noStrike">
              <a:solidFill>
                <a:srgbClr val="000000"/>
              </a:solidFill>
              <a:latin typeface="Arial"/>
              <a:ea typeface="Arial"/>
              <a:cs typeface="Arial"/>
              <a:sym typeface="Arial"/>
            </a:endParaRPr>
          </a:p>
        </p:txBody>
      </p:sp>
      <p:sp>
        <p:nvSpPr>
          <p:cNvPr id="542" name="Google Shape;542;p67"/>
          <p:cNvSpPr txBox="1"/>
          <p:nvPr>
            <p:ph idx="3" type="body"/>
          </p:nvPr>
        </p:nvSpPr>
        <p:spPr>
          <a:xfrm>
            <a:off x="5489802" y="937876"/>
            <a:ext cx="2686050" cy="800189"/>
          </a:xfrm>
          <a:prstGeom prst="rect">
            <a:avLst/>
          </a:prstGeom>
          <a:noFill/>
          <a:ln>
            <a:noFill/>
          </a:ln>
        </p:spPr>
        <p:txBody>
          <a:bodyPr anchorCtr="0" anchor="t" bIns="91425" lIns="91425" spcFirstLastPara="1" rIns="91425" wrap="square" tIns="91425">
            <a:spAutoFit/>
          </a:bodyPr>
          <a:lstStyle/>
          <a:p>
            <a:pPr indent="0" lvl="0" marL="114300" rtl="0" algn="l">
              <a:lnSpc>
                <a:spcPct val="100000"/>
              </a:lnSpc>
              <a:spcBef>
                <a:spcPts val="0"/>
              </a:spcBef>
              <a:spcAft>
                <a:spcPts val="0"/>
              </a:spcAft>
              <a:buSzPts val="1800"/>
              <a:buNone/>
            </a:pPr>
            <a:r>
              <a:rPr lang="en-US" sz="4000">
                <a:solidFill>
                  <a:schemeClr val="accent1"/>
                </a:solidFill>
                <a:latin typeface="Montserrat"/>
                <a:ea typeface="Montserrat"/>
                <a:cs typeface="Montserrat"/>
                <a:sym typeface="Montserrat"/>
              </a:rPr>
              <a:t>14</a:t>
            </a:r>
            <a:endParaRPr>
              <a:solidFill>
                <a:schemeClr val="accent1"/>
              </a:solidFill>
              <a:latin typeface="Montserrat"/>
              <a:ea typeface="Montserrat"/>
              <a:cs typeface="Montserrat"/>
              <a:sym typeface="Montserrat"/>
            </a:endParaRPr>
          </a:p>
        </p:txBody>
      </p:sp>
      <p:sp>
        <p:nvSpPr>
          <p:cNvPr id="543" name="Google Shape;543;p67"/>
          <p:cNvSpPr txBox="1"/>
          <p:nvPr/>
        </p:nvSpPr>
        <p:spPr>
          <a:xfrm>
            <a:off x="6364477" y="1132441"/>
            <a:ext cx="2387057" cy="102270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Carefully pierce the elute chamber with  the provided elute transfer pipette (Figure 8), and transfer the entire elute into the ECT. Discard the transfer pipette and cartridge.</a:t>
            </a:r>
            <a:endParaRPr b="0" i="0" sz="1400" u="none" cap="none" strike="noStrike">
              <a:solidFill>
                <a:srgbClr val="000000"/>
              </a:solidFill>
              <a:latin typeface="Arial"/>
              <a:ea typeface="Arial"/>
              <a:cs typeface="Arial"/>
              <a:sym typeface="Arial"/>
            </a:endParaRPr>
          </a:p>
        </p:txBody>
      </p:sp>
      <p:pic>
        <p:nvPicPr>
          <p:cNvPr id="544" name="Google Shape;544;p67"/>
          <p:cNvPicPr preferRelativeResize="0"/>
          <p:nvPr/>
        </p:nvPicPr>
        <p:blipFill rotWithShape="1">
          <a:blip r:embed="rId3">
            <a:alphaModFix/>
          </a:blip>
          <a:srcRect b="0" l="0" r="0" t="0"/>
          <a:stretch/>
        </p:blipFill>
        <p:spPr>
          <a:xfrm>
            <a:off x="6285358" y="2730511"/>
            <a:ext cx="2387057" cy="19257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8"/>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t>TRUENAT TEST PROCEDURES – Run a PCR TB Test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9"/>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sz="2800">
                <a:latin typeface="Montserrat ExtraBold"/>
                <a:ea typeface="Montserrat ExtraBold"/>
                <a:cs typeface="Montserrat ExtraBold"/>
                <a:sym typeface="Montserrat ExtraBold"/>
              </a:rPr>
              <a:t>Video: Running a PCR TB Test</a:t>
            </a:r>
            <a:endParaRPr/>
          </a:p>
        </p:txBody>
      </p:sp>
      <p:pic>
        <p:nvPicPr>
          <p:cNvPr id="555" name="Google Shape;555;p69">
            <a:hlinkClick r:id="rId3"/>
          </p:cNvPr>
          <p:cNvPicPr preferRelativeResize="0"/>
          <p:nvPr/>
        </p:nvPicPr>
        <p:blipFill rotWithShape="1">
          <a:blip r:embed="rId4">
            <a:alphaModFix/>
          </a:blip>
          <a:srcRect b="0" l="0" r="0" t="0"/>
          <a:stretch/>
        </p:blipFill>
        <p:spPr>
          <a:xfrm>
            <a:off x="1051088" y="1017725"/>
            <a:ext cx="7041823" cy="34975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0"/>
          <p:cNvSpPr txBox="1"/>
          <p:nvPr>
            <p:ph type="title"/>
          </p:nvPr>
        </p:nvSpPr>
        <p:spPr>
          <a:xfrm>
            <a:off x="220579" y="183471"/>
            <a:ext cx="8702842" cy="68505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2800"/>
              <a:buNone/>
            </a:pPr>
            <a:r>
              <a:rPr lang="en-US" sz="2800">
                <a:latin typeface="Montserrat ExtraBold"/>
                <a:ea typeface="Montserrat ExtraBold"/>
                <a:cs typeface="Montserrat ExtraBold"/>
                <a:sym typeface="Montserrat ExtraBold"/>
              </a:rPr>
              <a:t>Equipment &amp; Supplies for Running a PCR TB Test</a:t>
            </a:r>
            <a:endParaRPr/>
          </a:p>
        </p:txBody>
      </p:sp>
      <p:sp>
        <p:nvSpPr>
          <p:cNvPr id="561" name="Google Shape;561;p70"/>
          <p:cNvSpPr txBox="1"/>
          <p:nvPr>
            <p:ph idx="4294967295" type="body"/>
          </p:nvPr>
        </p:nvSpPr>
        <p:spPr>
          <a:xfrm>
            <a:off x="723017" y="1725738"/>
            <a:ext cx="3620384" cy="303162"/>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lang="en-US">
                <a:solidFill>
                  <a:schemeClr val="dk1"/>
                </a:solidFill>
              </a:rPr>
              <a:t>Equipment</a:t>
            </a:r>
            <a:endParaRPr/>
          </a:p>
          <a:p>
            <a:pPr indent="0" lvl="0" marL="114300" rtl="0" algn="l">
              <a:lnSpc>
                <a:spcPct val="100000"/>
              </a:lnSpc>
              <a:spcBef>
                <a:spcPts val="0"/>
              </a:spcBef>
              <a:spcAft>
                <a:spcPts val="0"/>
              </a:spcAft>
              <a:buSzPts val="1800"/>
              <a:buNone/>
            </a:pPr>
            <a:r>
              <a:t/>
            </a:r>
            <a:endParaRPr sz="1800">
              <a:solidFill>
                <a:schemeClr val="dk1"/>
              </a:solidFill>
            </a:endParaRPr>
          </a:p>
          <a:p>
            <a:pPr indent="-171450" lvl="0" marL="171450" rtl="0" algn="l">
              <a:lnSpc>
                <a:spcPct val="100000"/>
              </a:lnSpc>
              <a:spcBef>
                <a:spcPts val="0"/>
              </a:spcBef>
              <a:spcAft>
                <a:spcPts val="0"/>
              </a:spcAft>
              <a:buSzPts val="1800"/>
              <a:buFont typeface="Arial"/>
              <a:buChar char="•"/>
            </a:pPr>
            <a:r>
              <a:rPr lang="en-US" sz="1400">
                <a:solidFill>
                  <a:schemeClr val="dk1"/>
                </a:solidFill>
              </a:rPr>
              <a:t>Truelab microPCR Analyzer (Uno, Duo or Quattro)</a:t>
            </a:r>
            <a:endParaRPr/>
          </a:p>
        </p:txBody>
      </p:sp>
      <p:sp>
        <p:nvSpPr>
          <p:cNvPr id="562" name="Google Shape;562;p70"/>
          <p:cNvSpPr txBox="1"/>
          <p:nvPr>
            <p:ph idx="4294967295" type="body"/>
          </p:nvPr>
        </p:nvSpPr>
        <p:spPr>
          <a:xfrm>
            <a:off x="4772025" y="1725738"/>
            <a:ext cx="3573622" cy="303162"/>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Montserrat"/>
              <a:buChar char="●"/>
            </a:pPr>
            <a:r>
              <a:rPr lang="en-US">
                <a:solidFill>
                  <a:schemeClr val="dk1"/>
                </a:solidFill>
              </a:rPr>
              <a:t>Supplies (Chip pack)</a:t>
            </a:r>
            <a:endParaRPr/>
          </a:p>
        </p:txBody>
      </p:sp>
      <p:sp>
        <p:nvSpPr>
          <p:cNvPr id="563" name="Google Shape;563;p70"/>
          <p:cNvSpPr txBox="1"/>
          <p:nvPr>
            <p:ph idx="2" type="body"/>
          </p:nvPr>
        </p:nvSpPr>
        <p:spPr>
          <a:xfrm>
            <a:off x="4772025" y="2329603"/>
            <a:ext cx="3567181" cy="1456604"/>
          </a:xfrm>
          <a:prstGeom prst="rect">
            <a:avLst/>
          </a:prstGeom>
          <a:noFill/>
          <a:ln>
            <a:noFill/>
          </a:ln>
        </p:spPr>
        <p:txBody>
          <a:bodyPr anchorCtr="0" anchor="t" bIns="0" lIns="0" spcFirstLastPara="1" rIns="0" wrap="square" tIns="0">
            <a:normAutofit/>
          </a:bodyPr>
          <a:lstStyle/>
          <a:p>
            <a:pPr indent="-171450" lvl="0" marL="171450" rtl="0" algn="l">
              <a:lnSpc>
                <a:spcPct val="100000"/>
              </a:lnSpc>
              <a:spcBef>
                <a:spcPts val="0"/>
              </a:spcBef>
              <a:spcAft>
                <a:spcPts val="0"/>
              </a:spcAft>
              <a:buSzPts val="1800"/>
              <a:buFont typeface="Arial"/>
              <a:buChar char="•"/>
            </a:pPr>
            <a:r>
              <a:rPr lang="en-US" sz="1400"/>
              <a:t>MTB or MTB Plus Truenat chip</a:t>
            </a:r>
            <a:endParaRPr/>
          </a:p>
          <a:p>
            <a:pPr indent="-171450" lvl="0" marL="171450" rtl="0" algn="l">
              <a:lnSpc>
                <a:spcPct val="100000"/>
              </a:lnSpc>
              <a:spcBef>
                <a:spcPts val="0"/>
              </a:spcBef>
              <a:spcAft>
                <a:spcPts val="0"/>
              </a:spcAft>
              <a:buSzPts val="1800"/>
              <a:buFont typeface="Arial"/>
              <a:buChar char="•"/>
            </a:pPr>
            <a:r>
              <a:rPr lang="en-US" sz="1400"/>
              <a:t>Truepet 6µl Precision Micropipette</a:t>
            </a:r>
            <a:endParaRPr/>
          </a:p>
        </p:txBody>
      </p:sp>
      <p:pic>
        <p:nvPicPr>
          <p:cNvPr descr="Diagram&#10;&#10;Description automatically generated" id="564" name="Google Shape;564;p70"/>
          <p:cNvPicPr preferRelativeResize="0"/>
          <p:nvPr/>
        </p:nvPicPr>
        <p:blipFill rotWithShape="1">
          <a:blip r:embed="rId3">
            <a:alphaModFix/>
          </a:blip>
          <a:srcRect b="0" l="49452" r="0" t="38683"/>
          <a:stretch/>
        </p:blipFill>
        <p:spPr>
          <a:xfrm>
            <a:off x="935321" y="2886113"/>
            <a:ext cx="2749914" cy="1851363"/>
          </a:xfrm>
          <a:prstGeom prst="rect">
            <a:avLst/>
          </a:prstGeom>
          <a:noFill/>
          <a:ln>
            <a:noFill/>
          </a:ln>
        </p:spPr>
      </p:pic>
      <p:pic>
        <p:nvPicPr>
          <p:cNvPr descr="A picture containing text, businesscard&#10;&#10;Description automatically generated" id="565" name="Google Shape;565;p70"/>
          <p:cNvPicPr preferRelativeResize="0"/>
          <p:nvPr/>
        </p:nvPicPr>
        <p:blipFill rotWithShape="1">
          <a:blip r:embed="rId4">
            <a:alphaModFix/>
          </a:blip>
          <a:srcRect b="0" l="0" r="0" t="0"/>
          <a:stretch/>
        </p:blipFill>
        <p:spPr>
          <a:xfrm>
            <a:off x="5170717" y="3057905"/>
            <a:ext cx="2182458" cy="14566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1"/>
          <p:cNvSpPr txBox="1"/>
          <p:nvPr>
            <p:ph idx="1" type="body"/>
          </p:nvPr>
        </p:nvSpPr>
        <p:spPr>
          <a:xfrm>
            <a:off x="537098" y="1725117"/>
            <a:ext cx="2264136" cy="18703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Switch “on” the Truelab microPCR analyzer by pressing the red button in the back right corner for 2 seconds. LED will glow in Green (Figure 9). Wait for 30-50 seconds for “boot-up screen” to appear followed by “home screen.”</a:t>
            </a:r>
            <a:endParaRPr/>
          </a:p>
        </p:txBody>
      </p:sp>
      <p:sp>
        <p:nvSpPr>
          <p:cNvPr id="571" name="Google Shape;571;p71"/>
          <p:cNvSpPr txBox="1"/>
          <p:nvPr>
            <p:ph idx="3" type="body"/>
          </p:nvPr>
        </p:nvSpPr>
        <p:spPr>
          <a:xfrm>
            <a:off x="3427030" y="1725117"/>
            <a:ext cx="2102303" cy="120178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Select USER ID, enter password. Press “Sign in” to Log in (Figure 10).</a:t>
            </a:r>
            <a:endParaRPr/>
          </a:p>
        </p:txBody>
      </p:sp>
      <p:sp>
        <p:nvSpPr>
          <p:cNvPr id="572" name="Google Shape;572;p71"/>
          <p:cNvSpPr txBox="1"/>
          <p:nvPr>
            <p:ph idx="5" type="body"/>
          </p:nvPr>
        </p:nvSpPr>
        <p:spPr>
          <a:xfrm>
            <a:off x="6140263" y="1725117"/>
            <a:ext cx="2466639" cy="131812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Select test profile “MTB” or “MTB Plus” (Figure 11). To confirm selection tap “PROCEED” and enter patient details (referred by, patient ID, gender, patient name &amp; age) (Figure 12).</a:t>
            </a:r>
            <a:endParaRPr/>
          </a:p>
        </p:txBody>
      </p:sp>
      <p:sp>
        <p:nvSpPr>
          <p:cNvPr id="573" name="Google Shape;573;p71"/>
          <p:cNvSpPr txBox="1"/>
          <p:nvPr/>
        </p:nvSpPr>
        <p:spPr>
          <a:xfrm>
            <a:off x="-70019" y="1591968"/>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a:t>
            </a:r>
            <a:endParaRPr b="0" i="0" sz="1050" u="none" cap="none" strike="noStrike">
              <a:solidFill>
                <a:schemeClr val="accent1"/>
              </a:solidFill>
              <a:latin typeface="Arial"/>
              <a:ea typeface="Arial"/>
              <a:cs typeface="Arial"/>
              <a:sym typeface="Arial"/>
            </a:endParaRPr>
          </a:p>
        </p:txBody>
      </p:sp>
      <p:sp>
        <p:nvSpPr>
          <p:cNvPr id="574" name="Google Shape;574;p71"/>
          <p:cNvSpPr txBox="1"/>
          <p:nvPr/>
        </p:nvSpPr>
        <p:spPr>
          <a:xfrm>
            <a:off x="2828754" y="1591968"/>
            <a:ext cx="598275"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2</a:t>
            </a:r>
            <a:endParaRPr b="0" i="0" sz="1050" u="none" cap="none" strike="noStrike">
              <a:solidFill>
                <a:schemeClr val="accent1"/>
              </a:solidFill>
              <a:latin typeface="Arial"/>
              <a:ea typeface="Arial"/>
              <a:cs typeface="Arial"/>
              <a:sym typeface="Arial"/>
            </a:endParaRPr>
          </a:p>
        </p:txBody>
      </p:sp>
      <p:sp>
        <p:nvSpPr>
          <p:cNvPr id="575" name="Google Shape;575;p71"/>
          <p:cNvSpPr txBox="1"/>
          <p:nvPr/>
        </p:nvSpPr>
        <p:spPr>
          <a:xfrm>
            <a:off x="5541408" y="1591968"/>
            <a:ext cx="598275"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3</a:t>
            </a:r>
            <a:endParaRPr b="0" i="0" sz="1050" u="none" cap="none" strike="noStrike">
              <a:solidFill>
                <a:schemeClr val="accent1"/>
              </a:solidFill>
              <a:latin typeface="Arial"/>
              <a:ea typeface="Arial"/>
              <a:cs typeface="Arial"/>
              <a:sym typeface="Arial"/>
            </a:endParaRPr>
          </a:p>
        </p:txBody>
      </p:sp>
      <p:sp>
        <p:nvSpPr>
          <p:cNvPr id="576" name="Google Shape;576;p71"/>
          <p:cNvSpPr txBox="1"/>
          <p:nvPr>
            <p:ph type="title"/>
          </p:nvPr>
        </p:nvSpPr>
        <p:spPr>
          <a:xfrm>
            <a:off x="714375" y="392746"/>
            <a:ext cx="7096328"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Process Flow</a:t>
            </a:r>
            <a:endParaRPr/>
          </a:p>
        </p:txBody>
      </p:sp>
      <p:sp>
        <p:nvSpPr>
          <p:cNvPr id="577" name="Google Shape;577;p71"/>
          <p:cNvSpPr txBox="1"/>
          <p:nvPr/>
        </p:nvSpPr>
        <p:spPr>
          <a:xfrm>
            <a:off x="714375" y="781855"/>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PCR TB Test</a:t>
            </a:r>
            <a:endParaRPr b="0" i="0" sz="1400" u="none" cap="none" strike="noStrike">
              <a:solidFill>
                <a:srgbClr val="000000"/>
              </a:solidFill>
              <a:latin typeface="Arial"/>
              <a:ea typeface="Arial"/>
              <a:cs typeface="Arial"/>
              <a:sym typeface="Arial"/>
            </a:endParaRPr>
          </a:p>
        </p:txBody>
      </p:sp>
      <p:pic>
        <p:nvPicPr>
          <p:cNvPr id="578" name="Google Shape;578;p71"/>
          <p:cNvPicPr preferRelativeResize="0"/>
          <p:nvPr/>
        </p:nvPicPr>
        <p:blipFill rotWithShape="1">
          <a:blip r:embed="rId3">
            <a:alphaModFix/>
          </a:blip>
          <a:srcRect b="0" l="0" r="0" t="0"/>
          <a:stretch/>
        </p:blipFill>
        <p:spPr>
          <a:xfrm>
            <a:off x="700109" y="3847697"/>
            <a:ext cx="1753334" cy="1243967"/>
          </a:xfrm>
          <a:prstGeom prst="rect">
            <a:avLst/>
          </a:prstGeom>
          <a:noFill/>
          <a:ln>
            <a:noFill/>
          </a:ln>
        </p:spPr>
      </p:pic>
      <p:pic>
        <p:nvPicPr>
          <p:cNvPr id="579" name="Google Shape;579;p71"/>
          <p:cNvPicPr preferRelativeResize="0"/>
          <p:nvPr/>
        </p:nvPicPr>
        <p:blipFill rotWithShape="1">
          <a:blip r:embed="rId4">
            <a:alphaModFix/>
          </a:blip>
          <a:srcRect b="0" l="0" r="0" t="0"/>
          <a:stretch/>
        </p:blipFill>
        <p:spPr>
          <a:xfrm>
            <a:off x="3303455" y="2779802"/>
            <a:ext cx="2086859" cy="1501570"/>
          </a:xfrm>
          <a:prstGeom prst="rect">
            <a:avLst/>
          </a:prstGeom>
          <a:noFill/>
          <a:ln>
            <a:noFill/>
          </a:ln>
        </p:spPr>
      </p:pic>
      <p:pic>
        <p:nvPicPr>
          <p:cNvPr id="580" name="Google Shape;580;p71"/>
          <p:cNvPicPr preferRelativeResize="0"/>
          <p:nvPr/>
        </p:nvPicPr>
        <p:blipFill rotWithShape="1">
          <a:blip r:embed="rId5">
            <a:alphaModFix/>
          </a:blip>
          <a:srcRect b="0" l="0" r="0" t="0"/>
          <a:stretch/>
        </p:blipFill>
        <p:spPr>
          <a:xfrm>
            <a:off x="5632350" y="3229521"/>
            <a:ext cx="1882784" cy="1375881"/>
          </a:xfrm>
          <a:prstGeom prst="rect">
            <a:avLst/>
          </a:prstGeom>
          <a:noFill/>
          <a:ln>
            <a:noFill/>
          </a:ln>
        </p:spPr>
      </p:pic>
      <p:pic>
        <p:nvPicPr>
          <p:cNvPr id="581" name="Google Shape;581;p71"/>
          <p:cNvPicPr preferRelativeResize="0"/>
          <p:nvPr/>
        </p:nvPicPr>
        <p:blipFill rotWithShape="1">
          <a:blip r:embed="rId6">
            <a:alphaModFix/>
          </a:blip>
          <a:srcRect b="0" l="0" r="0" t="0"/>
          <a:stretch/>
        </p:blipFill>
        <p:spPr>
          <a:xfrm>
            <a:off x="7167343" y="3771667"/>
            <a:ext cx="1959230" cy="13718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2"/>
          <p:cNvSpPr txBox="1"/>
          <p:nvPr>
            <p:ph idx="1" type="body"/>
          </p:nvPr>
        </p:nvSpPr>
        <p:spPr>
          <a:xfrm>
            <a:off x="537098" y="1725117"/>
            <a:ext cx="2264136" cy="55399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Select sample type (sputum).</a:t>
            </a:r>
            <a:endParaRPr/>
          </a:p>
        </p:txBody>
      </p:sp>
      <p:sp>
        <p:nvSpPr>
          <p:cNvPr id="587" name="Google Shape;587;p72"/>
          <p:cNvSpPr txBox="1"/>
          <p:nvPr>
            <p:ph idx="3" type="body"/>
          </p:nvPr>
        </p:nvSpPr>
        <p:spPr>
          <a:xfrm>
            <a:off x="3427030" y="1725117"/>
            <a:ext cx="2102303" cy="1201780"/>
          </a:xfrm>
          <a:prstGeom prst="rect">
            <a:avLst/>
          </a:prstGeom>
          <a:noFill/>
          <a:ln>
            <a:noFill/>
          </a:ln>
        </p:spPr>
        <p:txBody>
          <a:bodyPr anchorCtr="0" anchor="t" bIns="0" lIns="0" spcFirstLastPara="1" rIns="0" wrap="square" tIns="0">
            <a:normAutofit lnSpcReduction="20000"/>
          </a:bodyPr>
          <a:lstStyle/>
          <a:p>
            <a:pPr indent="0" lvl="0" marL="0" rtl="0" algn="l">
              <a:lnSpc>
                <a:spcPct val="100000"/>
              </a:lnSpc>
              <a:spcBef>
                <a:spcPts val="0"/>
              </a:spcBef>
              <a:spcAft>
                <a:spcPts val="0"/>
              </a:spcAft>
              <a:buSzPts val="1946"/>
              <a:buNone/>
            </a:pPr>
            <a:r>
              <a:rPr lang="en-US" sz="1400">
                <a:solidFill>
                  <a:schemeClr val="dk1"/>
                </a:solidFill>
                <a:latin typeface="Montserrat"/>
                <a:ea typeface="Montserrat"/>
                <a:cs typeface="Montserrat"/>
                <a:sym typeface="Montserrat"/>
              </a:rPr>
              <a:t>Open a TRUENAT™ MTB Plus chip pouch</a:t>
            </a:r>
            <a:endParaRPr/>
          </a:p>
          <a:p>
            <a:pPr indent="0" lvl="0" marL="0" rtl="0" algn="l">
              <a:lnSpc>
                <a:spcPct val="100000"/>
              </a:lnSpc>
              <a:spcBef>
                <a:spcPts val="0"/>
              </a:spcBef>
              <a:spcAft>
                <a:spcPts val="0"/>
              </a:spcAft>
              <a:buSzPts val="1946"/>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946"/>
              <a:buNone/>
            </a:pPr>
            <a:r>
              <a:rPr lang="en-US" sz="1400">
                <a:solidFill>
                  <a:schemeClr val="dk1"/>
                </a:solidFill>
                <a:latin typeface="Montserrat"/>
                <a:ea typeface="Montserrat"/>
                <a:cs typeface="Montserrat"/>
                <a:sym typeface="Montserrat"/>
              </a:rPr>
              <a:t>*Pull out the orange desiccant pouch and confirm that it is orange in color.</a:t>
            </a:r>
            <a:endParaRPr/>
          </a:p>
        </p:txBody>
      </p:sp>
      <p:sp>
        <p:nvSpPr>
          <p:cNvPr id="588" name="Google Shape;588;p72"/>
          <p:cNvSpPr txBox="1"/>
          <p:nvPr>
            <p:ph idx="5" type="body"/>
          </p:nvPr>
        </p:nvSpPr>
        <p:spPr>
          <a:xfrm>
            <a:off x="6140263" y="1725117"/>
            <a:ext cx="2746562" cy="131812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Gently take out the chip (Figure 13) without touching white well portion and place it on the chip tray by aligning it in the slot provided (Figure 14)</a:t>
            </a:r>
            <a:endParaRPr/>
          </a:p>
        </p:txBody>
      </p:sp>
      <p:sp>
        <p:nvSpPr>
          <p:cNvPr id="589" name="Google Shape;589;p72"/>
          <p:cNvSpPr txBox="1"/>
          <p:nvPr/>
        </p:nvSpPr>
        <p:spPr>
          <a:xfrm>
            <a:off x="-70019" y="1591968"/>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Montserrat"/>
                <a:ea typeface="Montserrat"/>
                <a:cs typeface="Montserrat"/>
                <a:sym typeface="Montserrat"/>
              </a:rPr>
              <a:t>4</a:t>
            </a:r>
            <a:endParaRPr b="0" i="0" sz="1050" u="none" cap="none" strike="noStrike">
              <a:solidFill>
                <a:schemeClr val="accent1"/>
              </a:solidFill>
              <a:latin typeface="Montserrat"/>
              <a:ea typeface="Montserrat"/>
              <a:cs typeface="Montserrat"/>
              <a:sym typeface="Montserrat"/>
            </a:endParaRPr>
          </a:p>
        </p:txBody>
      </p:sp>
      <p:sp>
        <p:nvSpPr>
          <p:cNvPr id="590" name="Google Shape;590;p72"/>
          <p:cNvSpPr txBox="1"/>
          <p:nvPr/>
        </p:nvSpPr>
        <p:spPr>
          <a:xfrm>
            <a:off x="2828754" y="1591968"/>
            <a:ext cx="598275"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Montserrat"/>
                <a:ea typeface="Montserrat"/>
                <a:cs typeface="Montserrat"/>
                <a:sym typeface="Montserrat"/>
              </a:rPr>
              <a:t>6</a:t>
            </a:r>
            <a:endParaRPr b="0" i="0" sz="1050" u="none" cap="none" strike="noStrike">
              <a:solidFill>
                <a:schemeClr val="accent1"/>
              </a:solidFill>
              <a:latin typeface="Montserrat"/>
              <a:ea typeface="Montserrat"/>
              <a:cs typeface="Montserrat"/>
              <a:sym typeface="Montserrat"/>
            </a:endParaRPr>
          </a:p>
        </p:txBody>
      </p:sp>
      <p:sp>
        <p:nvSpPr>
          <p:cNvPr id="591" name="Google Shape;591;p72"/>
          <p:cNvSpPr txBox="1"/>
          <p:nvPr/>
        </p:nvSpPr>
        <p:spPr>
          <a:xfrm>
            <a:off x="5541408" y="1591968"/>
            <a:ext cx="598275"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Montserrat"/>
                <a:ea typeface="Montserrat"/>
                <a:cs typeface="Montserrat"/>
                <a:sym typeface="Montserrat"/>
              </a:rPr>
              <a:t>7</a:t>
            </a:r>
            <a:endParaRPr b="0" i="0" sz="1050" u="none" cap="none" strike="noStrike">
              <a:solidFill>
                <a:schemeClr val="accent1"/>
              </a:solidFill>
              <a:latin typeface="Montserrat"/>
              <a:ea typeface="Montserrat"/>
              <a:cs typeface="Montserrat"/>
              <a:sym typeface="Montserrat"/>
            </a:endParaRPr>
          </a:p>
        </p:txBody>
      </p:sp>
      <p:sp>
        <p:nvSpPr>
          <p:cNvPr id="592" name="Google Shape;592;p72"/>
          <p:cNvSpPr txBox="1"/>
          <p:nvPr>
            <p:ph type="title"/>
          </p:nvPr>
        </p:nvSpPr>
        <p:spPr>
          <a:xfrm>
            <a:off x="714375" y="392746"/>
            <a:ext cx="7096328"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Process Flow</a:t>
            </a:r>
            <a:endParaRPr/>
          </a:p>
        </p:txBody>
      </p:sp>
      <p:sp>
        <p:nvSpPr>
          <p:cNvPr id="593" name="Google Shape;593;p72"/>
          <p:cNvSpPr txBox="1"/>
          <p:nvPr/>
        </p:nvSpPr>
        <p:spPr>
          <a:xfrm>
            <a:off x="714375" y="781855"/>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PCR TB Test</a:t>
            </a:r>
            <a:endParaRPr b="0" i="0" sz="1400" u="none" cap="none" strike="noStrike">
              <a:solidFill>
                <a:srgbClr val="000000"/>
              </a:solidFill>
              <a:latin typeface="Arial"/>
              <a:ea typeface="Arial"/>
              <a:cs typeface="Arial"/>
              <a:sym typeface="Arial"/>
            </a:endParaRPr>
          </a:p>
        </p:txBody>
      </p:sp>
      <p:sp>
        <p:nvSpPr>
          <p:cNvPr id="594" name="Google Shape;594;p72"/>
          <p:cNvSpPr txBox="1"/>
          <p:nvPr/>
        </p:nvSpPr>
        <p:spPr>
          <a:xfrm>
            <a:off x="-67371" y="2926897"/>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Montserrat"/>
                <a:ea typeface="Montserrat"/>
                <a:cs typeface="Montserrat"/>
                <a:sym typeface="Montserrat"/>
              </a:rPr>
              <a:t>5</a:t>
            </a:r>
            <a:endParaRPr b="0" i="0" sz="1050" u="none" cap="none" strike="noStrike">
              <a:solidFill>
                <a:schemeClr val="accent1"/>
              </a:solidFill>
              <a:latin typeface="Montserrat"/>
              <a:ea typeface="Montserrat"/>
              <a:cs typeface="Montserrat"/>
              <a:sym typeface="Montserrat"/>
            </a:endParaRPr>
          </a:p>
        </p:txBody>
      </p:sp>
      <p:sp>
        <p:nvSpPr>
          <p:cNvPr id="595" name="Google Shape;595;p72"/>
          <p:cNvSpPr txBox="1"/>
          <p:nvPr/>
        </p:nvSpPr>
        <p:spPr>
          <a:xfrm>
            <a:off x="653389" y="3043238"/>
            <a:ext cx="2264136"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Press “START TEST” on the screen. Chip tray opens. “Please Load Sample” will appear.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Montserrat"/>
              <a:buNone/>
            </a:pPr>
            <a:r>
              <a:rPr b="0" i="0" lang="en-US" sz="1400" u="none" cap="none" strike="noStrike">
                <a:solidFill>
                  <a:schemeClr val="dk1"/>
                </a:solidFill>
                <a:latin typeface="Montserrat"/>
                <a:ea typeface="Montserrat"/>
                <a:cs typeface="Montserrat"/>
                <a:sym typeface="Montserrat"/>
              </a:rPr>
              <a:t>(Don’t press “YES” until chip loading is complete.} </a:t>
            </a:r>
            <a:endParaRPr b="0" i="0" sz="1400" u="none" cap="none" strike="noStrike">
              <a:solidFill>
                <a:srgbClr val="000000"/>
              </a:solidFill>
              <a:latin typeface="Arial"/>
              <a:ea typeface="Arial"/>
              <a:cs typeface="Arial"/>
              <a:sym typeface="Arial"/>
            </a:endParaRPr>
          </a:p>
        </p:txBody>
      </p:sp>
      <p:pic>
        <p:nvPicPr>
          <p:cNvPr id="596" name="Google Shape;596;p72"/>
          <p:cNvPicPr preferRelativeResize="0"/>
          <p:nvPr/>
        </p:nvPicPr>
        <p:blipFill rotWithShape="1">
          <a:blip r:embed="rId3">
            <a:alphaModFix/>
          </a:blip>
          <a:srcRect b="0" l="0" r="0" t="0"/>
          <a:stretch/>
        </p:blipFill>
        <p:spPr>
          <a:xfrm>
            <a:off x="4572000" y="3320237"/>
            <a:ext cx="2140685" cy="1678359"/>
          </a:xfrm>
          <a:prstGeom prst="rect">
            <a:avLst/>
          </a:prstGeom>
          <a:noFill/>
          <a:ln>
            <a:noFill/>
          </a:ln>
        </p:spPr>
      </p:pic>
      <p:pic>
        <p:nvPicPr>
          <p:cNvPr id="597" name="Google Shape;597;p72"/>
          <p:cNvPicPr preferRelativeResize="0"/>
          <p:nvPr/>
        </p:nvPicPr>
        <p:blipFill rotWithShape="1">
          <a:blip r:embed="rId4">
            <a:alphaModFix/>
          </a:blip>
          <a:srcRect b="0" l="0" r="0" t="0"/>
          <a:stretch/>
        </p:blipFill>
        <p:spPr>
          <a:xfrm>
            <a:off x="7268867" y="3295453"/>
            <a:ext cx="1765598" cy="1690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3"/>
          <p:cNvSpPr txBox="1"/>
          <p:nvPr>
            <p:ph idx="1" type="body"/>
          </p:nvPr>
        </p:nvSpPr>
        <p:spPr>
          <a:xfrm>
            <a:off x="537098" y="1725117"/>
            <a:ext cx="2264136" cy="18703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Open the mastermix tube, discard the stopper and place the tube in the microtube stand. </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*Check for white cake at the bottom of the microtube.</a:t>
            </a:r>
            <a:endParaRPr/>
          </a:p>
        </p:txBody>
      </p:sp>
      <p:sp>
        <p:nvSpPr>
          <p:cNvPr id="603" name="Google Shape;603;p73"/>
          <p:cNvSpPr txBox="1"/>
          <p:nvPr>
            <p:ph idx="3" type="body"/>
          </p:nvPr>
        </p:nvSpPr>
        <p:spPr>
          <a:xfrm>
            <a:off x="3427030" y="1725117"/>
            <a:ext cx="2102303" cy="120178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Attach the 6ul micro tip provided in the pouch to the single push pipette.</a:t>
            </a:r>
            <a:endParaRPr/>
          </a:p>
        </p:txBody>
      </p:sp>
      <p:sp>
        <p:nvSpPr>
          <p:cNvPr id="604" name="Google Shape;604;p73"/>
          <p:cNvSpPr txBox="1"/>
          <p:nvPr>
            <p:ph idx="5" type="body"/>
          </p:nvPr>
        </p:nvSpPr>
        <p:spPr>
          <a:xfrm>
            <a:off x="6140263" y="1725117"/>
            <a:ext cx="2466639" cy="131812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Transfer 6ul of the elute from ECT into the mastermix tube (Figure 15).</a:t>
            </a:r>
            <a:endParaRPr/>
          </a:p>
        </p:txBody>
      </p:sp>
      <p:sp>
        <p:nvSpPr>
          <p:cNvPr id="605" name="Google Shape;605;p73"/>
          <p:cNvSpPr txBox="1"/>
          <p:nvPr/>
        </p:nvSpPr>
        <p:spPr>
          <a:xfrm>
            <a:off x="-70019" y="1591968"/>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8</a:t>
            </a:r>
            <a:endParaRPr b="0" i="0" sz="1050" u="none" cap="none" strike="noStrike">
              <a:solidFill>
                <a:schemeClr val="accent1"/>
              </a:solidFill>
              <a:latin typeface="Arial"/>
              <a:ea typeface="Arial"/>
              <a:cs typeface="Arial"/>
              <a:sym typeface="Arial"/>
            </a:endParaRPr>
          </a:p>
        </p:txBody>
      </p:sp>
      <p:sp>
        <p:nvSpPr>
          <p:cNvPr id="606" name="Google Shape;606;p73"/>
          <p:cNvSpPr txBox="1"/>
          <p:nvPr/>
        </p:nvSpPr>
        <p:spPr>
          <a:xfrm>
            <a:off x="2828754" y="1591968"/>
            <a:ext cx="598275"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9</a:t>
            </a:r>
            <a:endParaRPr b="0" i="0" sz="1050" u="none" cap="none" strike="noStrike">
              <a:solidFill>
                <a:schemeClr val="accent1"/>
              </a:solidFill>
              <a:latin typeface="Arial"/>
              <a:ea typeface="Arial"/>
              <a:cs typeface="Arial"/>
              <a:sym typeface="Arial"/>
            </a:endParaRPr>
          </a:p>
        </p:txBody>
      </p:sp>
      <p:sp>
        <p:nvSpPr>
          <p:cNvPr id="607" name="Google Shape;607;p73"/>
          <p:cNvSpPr txBox="1"/>
          <p:nvPr/>
        </p:nvSpPr>
        <p:spPr>
          <a:xfrm>
            <a:off x="5390314" y="1591968"/>
            <a:ext cx="749369"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10</a:t>
            </a:r>
            <a:endParaRPr b="0" i="0" sz="1050" u="none" cap="none" strike="noStrike">
              <a:solidFill>
                <a:schemeClr val="accent1"/>
              </a:solidFill>
              <a:latin typeface="Arial"/>
              <a:ea typeface="Arial"/>
              <a:cs typeface="Arial"/>
              <a:sym typeface="Arial"/>
            </a:endParaRPr>
          </a:p>
        </p:txBody>
      </p:sp>
      <p:sp>
        <p:nvSpPr>
          <p:cNvPr id="608" name="Google Shape;608;p73"/>
          <p:cNvSpPr txBox="1"/>
          <p:nvPr>
            <p:ph type="title"/>
          </p:nvPr>
        </p:nvSpPr>
        <p:spPr>
          <a:xfrm>
            <a:off x="714375" y="392746"/>
            <a:ext cx="7096328"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Process Flow</a:t>
            </a:r>
            <a:endParaRPr/>
          </a:p>
        </p:txBody>
      </p:sp>
      <p:sp>
        <p:nvSpPr>
          <p:cNvPr id="609" name="Google Shape;609;p73"/>
          <p:cNvSpPr txBox="1"/>
          <p:nvPr/>
        </p:nvSpPr>
        <p:spPr>
          <a:xfrm>
            <a:off x="714375" y="781855"/>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PCR TB Test</a:t>
            </a:r>
            <a:endParaRPr b="0" i="0" sz="1400" u="none" cap="none" strike="noStrike">
              <a:solidFill>
                <a:srgbClr val="000000"/>
              </a:solidFill>
              <a:latin typeface="Arial"/>
              <a:ea typeface="Arial"/>
              <a:cs typeface="Arial"/>
              <a:sym typeface="Arial"/>
            </a:endParaRPr>
          </a:p>
        </p:txBody>
      </p:sp>
      <p:pic>
        <p:nvPicPr>
          <p:cNvPr id="610" name="Google Shape;610;p73"/>
          <p:cNvPicPr preferRelativeResize="0"/>
          <p:nvPr/>
        </p:nvPicPr>
        <p:blipFill rotWithShape="1">
          <a:blip r:embed="rId3">
            <a:alphaModFix/>
          </a:blip>
          <a:srcRect b="0" l="0" r="0" t="0"/>
          <a:stretch/>
        </p:blipFill>
        <p:spPr>
          <a:xfrm>
            <a:off x="5921559" y="2631081"/>
            <a:ext cx="2685343" cy="24300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2">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4"/>
          <p:cNvSpPr txBox="1"/>
          <p:nvPr>
            <p:ph idx="1" type="body"/>
          </p:nvPr>
        </p:nvSpPr>
        <p:spPr>
          <a:xfrm>
            <a:off x="537098" y="1725117"/>
            <a:ext cx="2264136" cy="18703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Allow the mastermix to stand for 30 SECONDS to get a clear solution.</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*Do not mix by tapping, shaking or reverse pipette.</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*Do not discard the pipette tip. </a:t>
            </a:r>
            <a:endParaRPr/>
          </a:p>
        </p:txBody>
      </p:sp>
      <p:sp>
        <p:nvSpPr>
          <p:cNvPr id="616" name="Google Shape;616;p74"/>
          <p:cNvSpPr txBox="1"/>
          <p:nvPr>
            <p:ph idx="3" type="body"/>
          </p:nvPr>
        </p:nvSpPr>
        <p:spPr>
          <a:xfrm>
            <a:off x="3427030" y="1725116"/>
            <a:ext cx="2102303" cy="3025637"/>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Transfer the elute from the mastermix tube to the white reaction well of the chip (Figure 16). </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*Avoid spillage of the clear solution outside the white reaction well. </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*Discard the pipette tip and mastermix tube. </a:t>
            </a:r>
            <a:endParaRPr/>
          </a:p>
        </p:txBody>
      </p:sp>
      <p:sp>
        <p:nvSpPr>
          <p:cNvPr id="617" name="Google Shape;617;p74"/>
          <p:cNvSpPr txBox="1"/>
          <p:nvPr>
            <p:ph idx="5" type="body"/>
          </p:nvPr>
        </p:nvSpPr>
        <p:spPr>
          <a:xfrm>
            <a:off x="6140263" y="1725117"/>
            <a:ext cx="2466639" cy="131812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Click “YES” on the device screen to start the test.</a:t>
            </a:r>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The PCR will be completed in 35 minutes.  </a:t>
            </a:r>
            <a:endParaRPr/>
          </a:p>
        </p:txBody>
      </p:sp>
      <p:sp>
        <p:nvSpPr>
          <p:cNvPr id="618" name="Google Shape;618;p74"/>
          <p:cNvSpPr txBox="1"/>
          <p:nvPr/>
        </p:nvSpPr>
        <p:spPr>
          <a:xfrm>
            <a:off x="-70019" y="1591968"/>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11</a:t>
            </a:r>
            <a:endParaRPr b="0" i="0" sz="1050" u="none" cap="none" strike="noStrike">
              <a:solidFill>
                <a:schemeClr val="accent1"/>
              </a:solidFill>
              <a:latin typeface="Arial"/>
              <a:ea typeface="Arial"/>
              <a:cs typeface="Arial"/>
              <a:sym typeface="Arial"/>
            </a:endParaRPr>
          </a:p>
        </p:txBody>
      </p:sp>
      <p:sp>
        <p:nvSpPr>
          <p:cNvPr id="619" name="Google Shape;619;p74"/>
          <p:cNvSpPr txBox="1"/>
          <p:nvPr/>
        </p:nvSpPr>
        <p:spPr>
          <a:xfrm>
            <a:off x="2661257" y="1556087"/>
            <a:ext cx="76519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12</a:t>
            </a:r>
            <a:endParaRPr b="0" i="0" sz="1050" u="none" cap="none" strike="noStrike">
              <a:solidFill>
                <a:schemeClr val="accent1"/>
              </a:solidFill>
              <a:latin typeface="Arial"/>
              <a:ea typeface="Arial"/>
              <a:cs typeface="Arial"/>
              <a:sym typeface="Arial"/>
            </a:endParaRPr>
          </a:p>
        </p:txBody>
      </p:sp>
      <p:sp>
        <p:nvSpPr>
          <p:cNvPr id="620" name="Google Shape;620;p74"/>
          <p:cNvSpPr txBox="1"/>
          <p:nvPr/>
        </p:nvSpPr>
        <p:spPr>
          <a:xfrm>
            <a:off x="5390314" y="1591968"/>
            <a:ext cx="749369"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13</a:t>
            </a:r>
            <a:endParaRPr b="0" i="0" sz="1050" u="none" cap="none" strike="noStrike">
              <a:solidFill>
                <a:schemeClr val="accent1"/>
              </a:solidFill>
              <a:latin typeface="Arial"/>
              <a:ea typeface="Arial"/>
              <a:cs typeface="Arial"/>
              <a:sym typeface="Arial"/>
            </a:endParaRPr>
          </a:p>
        </p:txBody>
      </p:sp>
      <p:sp>
        <p:nvSpPr>
          <p:cNvPr id="621" name="Google Shape;621;p74"/>
          <p:cNvSpPr txBox="1"/>
          <p:nvPr>
            <p:ph type="title"/>
          </p:nvPr>
        </p:nvSpPr>
        <p:spPr>
          <a:xfrm>
            <a:off x="714375" y="392746"/>
            <a:ext cx="7096328"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Process Flow</a:t>
            </a:r>
            <a:endParaRPr/>
          </a:p>
        </p:txBody>
      </p:sp>
      <p:sp>
        <p:nvSpPr>
          <p:cNvPr id="622" name="Google Shape;622;p74"/>
          <p:cNvSpPr txBox="1"/>
          <p:nvPr/>
        </p:nvSpPr>
        <p:spPr>
          <a:xfrm>
            <a:off x="714375" y="781855"/>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PCR TB Test</a:t>
            </a:r>
            <a:endParaRPr b="0" i="0" sz="1400" u="none" cap="none" strike="noStrike">
              <a:solidFill>
                <a:srgbClr val="000000"/>
              </a:solidFill>
              <a:latin typeface="Arial"/>
              <a:ea typeface="Arial"/>
              <a:cs typeface="Arial"/>
              <a:sym typeface="Arial"/>
            </a:endParaRPr>
          </a:p>
        </p:txBody>
      </p:sp>
      <p:pic>
        <p:nvPicPr>
          <p:cNvPr id="623" name="Google Shape;623;p74"/>
          <p:cNvPicPr preferRelativeResize="0"/>
          <p:nvPr/>
        </p:nvPicPr>
        <p:blipFill rotWithShape="1">
          <a:blip r:embed="rId3">
            <a:alphaModFix/>
          </a:blip>
          <a:srcRect b="0" l="0" r="0" t="0"/>
          <a:stretch/>
        </p:blipFill>
        <p:spPr>
          <a:xfrm>
            <a:off x="5906107" y="3237934"/>
            <a:ext cx="2466639" cy="16693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8"/>
          <p:cNvSpPr txBox="1"/>
          <p:nvPr>
            <p:ph type="title"/>
          </p:nvPr>
        </p:nvSpPr>
        <p:spPr>
          <a:xfrm>
            <a:off x="780548" y="445025"/>
            <a:ext cx="8051751"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en-US"/>
              <a:t>Introduction</a:t>
            </a:r>
            <a:endParaRPr b="1"/>
          </a:p>
        </p:txBody>
      </p:sp>
      <p:sp>
        <p:nvSpPr>
          <p:cNvPr id="349" name="Google Shape;349;p48"/>
          <p:cNvSpPr txBox="1"/>
          <p:nvPr>
            <p:ph idx="1" type="body"/>
          </p:nvPr>
        </p:nvSpPr>
        <p:spPr>
          <a:xfrm>
            <a:off x="781100" y="1206500"/>
            <a:ext cx="7524174" cy="33194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600"/>
              </a:spcAft>
              <a:buSzPts val="1800"/>
              <a:buNone/>
            </a:pPr>
            <a:r>
              <a:rPr lang="en-US"/>
              <a:t>This module provides information on how to use the Truenat equipment, procedures for conducting tests, and explains infrastructure requirements. </a:t>
            </a:r>
            <a:endParaRPr/>
          </a:p>
        </p:txBody>
      </p:sp>
      <p:cxnSp>
        <p:nvCxnSpPr>
          <p:cNvPr id="350" name="Google Shape;350;p48"/>
          <p:cNvCxnSpPr/>
          <p:nvPr/>
        </p:nvCxnSpPr>
        <p:spPr>
          <a:xfrm rot="10800000">
            <a:off x="781100" y="4940300"/>
            <a:ext cx="8358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5"/>
          <p:cNvSpPr txBox="1"/>
          <p:nvPr>
            <p:ph idx="1" type="body"/>
          </p:nvPr>
        </p:nvSpPr>
        <p:spPr>
          <a:xfrm>
            <a:off x="537098" y="1725117"/>
            <a:ext cx="2264136" cy="18703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Tap the “Open/Close Tray” button to eject the chip tray and discard the used chip immediately after the reaction. </a:t>
            </a:r>
            <a:endParaRPr/>
          </a:p>
        </p:txBody>
      </p:sp>
      <p:sp>
        <p:nvSpPr>
          <p:cNvPr id="629" name="Google Shape;629;p75"/>
          <p:cNvSpPr txBox="1"/>
          <p:nvPr>
            <p:ph idx="3" type="body"/>
          </p:nvPr>
        </p:nvSpPr>
        <p:spPr>
          <a:xfrm>
            <a:off x="3427030" y="1725116"/>
            <a:ext cx="2102303" cy="3025637"/>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If MTB is detected (Figure 17) test the same elute for RIF resistance using the Truenat MTB RIF Dx chip as a follow-on test. The test takes about 55 minutes.</a:t>
            </a:r>
            <a:endParaRPr/>
          </a:p>
        </p:txBody>
      </p:sp>
      <p:sp>
        <p:nvSpPr>
          <p:cNvPr id="630" name="Google Shape;630;p75"/>
          <p:cNvSpPr txBox="1"/>
          <p:nvPr>
            <p:ph idx="5" type="body"/>
          </p:nvPr>
        </p:nvSpPr>
        <p:spPr>
          <a:xfrm>
            <a:off x="6140263" y="1725117"/>
            <a:ext cx="2466639" cy="131812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1400">
                <a:solidFill>
                  <a:schemeClr val="dk1"/>
                </a:solidFill>
                <a:latin typeface="Montserrat"/>
                <a:ea typeface="Montserrat"/>
                <a:cs typeface="Montserrat"/>
                <a:sym typeface="Montserrat"/>
              </a:rPr>
              <a:t>Optional: Press “Print” to print result page using Truelab® microPCR printer.</a:t>
            </a:r>
            <a:endParaRPr/>
          </a:p>
        </p:txBody>
      </p:sp>
      <p:sp>
        <p:nvSpPr>
          <p:cNvPr id="631" name="Google Shape;631;p75"/>
          <p:cNvSpPr txBox="1"/>
          <p:nvPr/>
        </p:nvSpPr>
        <p:spPr>
          <a:xfrm>
            <a:off x="-70019" y="1591968"/>
            <a:ext cx="61640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14</a:t>
            </a:r>
            <a:endParaRPr b="0" i="0" sz="1050" u="none" cap="none" strike="noStrike">
              <a:solidFill>
                <a:schemeClr val="accent1"/>
              </a:solidFill>
              <a:latin typeface="Arial"/>
              <a:ea typeface="Arial"/>
              <a:cs typeface="Arial"/>
              <a:sym typeface="Arial"/>
            </a:endParaRPr>
          </a:p>
        </p:txBody>
      </p:sp>
      <p:sp>
        <p:nvSpPr>
          <p:cNvPr id="632" name="Google Shape;632;p75"/>
          <p:cNvSpPr txBox="1"/>
          <p:nvPr/>
        </p:nvSpPr>
        <p:spPr>
          <a:xfrm>
            <a:off x="2661257" y="1556087"/>
            <a:ext cx="765193"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15</a:t>
            </a:r>
            <a:endParaRPr b="0" i="0" sz="1050" u="none" cap="none" strike="noStrike">
              <a:solidFill>
                <a:schemeClr val="accent1"/>
              </a:solidFill>
              <a:latin typeface="Arial"/>
              <a:ea typeface="Arial"/>
              <a:cs typeface="Arial"/>
              <a:sym typeface="Arial"/>
            </a:endParaRPr>
          </a:p>
        </p:txBody>
      </p:sp>
      <p:sp>
        <p:nvSpPr>
          <p:cNvPr id="633" name="Google Shape;633;p75"/>
          <p:cNvSpPr txBox="1"/>
          <p:nvPr/>
        </p:nvSpPr>
        <p:spPr>
          <a:xfrm>
            <a:off x="5390314" y="1591968"/>
            <a:ext cx="749369" cy="5539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chemeClr val="accent1"/>
                </a:solidFill>
                <a:latin typeface="Arial"/>
                <a:ea typeface="Arial"/>
                <a:cs typeface="Arial"/>
                <a:sym typeface="Arial"/>
              </a:rPr>
              <a:t>16</a:t>
            </a:r>
            <a:endParaRPr b="0" i="0" sz="1050" u="none" cap="none" strike="noStrike">
              <a:solidFill>
                <a:schemeClr val="accent1"/>
              </a:solidFill>
              <a:latin typeface="Arial"/>
              <a:ea typeface="Arial"/>
              <a:cs typeface="Arial"/>
              <a:sym typeface="Arial"/>
            </a:endParaRPr>
          </a:p>
        </p:txBody>
      </p:sp>
      <p:sp>
        <p:nvSpPr>
          <p:cNvPr id="634" name="Google Shape;634;p75"/>
          <p:cNvSpPr txBox="1"/>
          <p:nvPr>
            <p:ph type="title"/>
          </p:nvPr>
        </p:nvSpPr>
        <p:spPr>
          <a:xfrm>
            <a:off x="714375" y="392746"/>
            <a:ext cx="7096328"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Process Flow</a:t>
            </a:r>
            <a:endParaRPr/>
          </a:p>
        </p:txBody>
      </p:sp>
      <p:sp>
        <p:nvSpPr>
          <p:cNvPr id="635" name="Google Shape;635;p75"/>
          <p:cNvSpPr txBox="1"/>
          <p:nvPr/>
        </p:nvSpPr>
        <p:spPr>
          <a:xfrm>
            <a:off x="714375" y="781855"/>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PCR TB Test</a:t>
            </a:r>
            <a:endParaRPr b="0" i="0" sz="1400" u="none" cap="none" strike="noStrike">
              <a:solidFill>
                <a:srgbClr val="000000"/>
              </a:solidFill>
              <a:latin typeface="Arial"/>
              <a:ea typeface="Arial"/>
              <a:cs typeface="Arial"/>
              <a:sym typeface="Arial"/>
            </a:endParaRPr>
          </a:p>
        </p:txBody>
      </p:sp>
      <p:pic>
        <p:nvPicPr>
          <p:cNvPr descr="Chart&#10;&#10;Description automatically generated" id="636" name="Google Shape;636;p75"/>
          <p:cNvPicPr preferRelativeResize="0"/>
          <p:nvPr/>
        </p:nvPicPr>
        <p:blipFill rotWithShape="1">
          <a:blip r:embed="rId3">
            <a:alphaModFix/>
          </a:blip>
          <a:srcRect b="0" l="0" r="0" t="0"/>
          <a:stretch/>
        </p:blipFill>
        <p:spPr>
          <a:xfrm>
            <a:off x="6139683" y="2571750"/>
            <a:ext cx="2530415" cy="23496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6"/>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t>TRUENAT TEST PROCEDURES – Run a RIF Resistance Test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7"/>
          <p:cNvSpPr txBox="1"/>
          <p:nvPr>
            <p:ph type="title"/>
          </p:nvPr>
        </p:nvSpPr>
        <p:spPr>
          <a:xfrm>
            <a:off x="722313" y="385763"/>
            <a:ext cx="8302046" cy="4572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2800"/>
              <a:buNone/>
            </a:pPr>
            <a:r>
              <a:rPr lang="en-US"/>
              <a:t>Running a RIF Resistance Test - Equipment</a:t>
            </a:r>
            <a:endParaRPr/>
          </a:p>
        </p:txBody>
      </p:sp>
      <p:sp>
        <p:nvSpPr>
          <p:cNvPr id="647" name="Google Shape;647;p77"/>
          <p:cNvSpPr txBox="1"/>
          <p:nvPr>
            <p:ph idx="1" type="body"/>
          </p:nvPr>
        </p:nvSpPr>
        <p:spPr>
          <a:xfrm>
            <a:off x="761206" y="1884358"/>
            <a:ext cx="3621087" cy="2538412"/>
          </a:xfrm>
          <a:prstGeom prst="rect">
            <a:avLst/>
          </a:prstGeom>
          <a:noFill/>
          <a:ln>
            <a:noFill/>
          </a:ln>
        </p:spPr>
        <p:txBody>
          <a:bodyPr anchorCtr="0" anchor="t" bIns="0" lIns="0" spcFirstLastPara="1" rIns="0" wrap="square" tIns="0">
            <a:normAutofit/>
          </a:bodyPr>
          <a:lstStyle/>
          <a:p>
            <a:pPr indent="-171450" lvl="0" marL="171450" rtl="0" algn="l">
              <a:lnSpc>
                <a:spcPct val="100000"/>
              </a:lnSpc>
              <a:spcBef>
                <a:spcPts val="0"/>
              </a:spcBef>
              <a:spcAft>
                <a:spcPts val="0"/>
              </a:spcAft>
              <a:buSzPts val="1800"/>
              <a:buFont typeface="Arial"/>
              <a:buChar char="•"/>
            </a:pPr>
            <a:r>
              <a:rPr lang="en-US"/>
              <a:t>Truelab micro PCR Analyzer (Uno, Duo or Quattro)</a:t>
            </a:r>
            <a:endParaRPr/>
          </a:p>
        </p:txBody>
      </p:sp>
      <p:sp>
        <p:nvSpPr>
          <p:cNvPr id="648" name="Google Shape;648;p77"/>
          <p:cNvSpPr txBox="1"/>
          <p:nvPr>
            <p:ph idx="2" type="body"/>
          </p:nvPr>
        </p:nvSpPr>
        <p:spPr>
          <a:xfrm>
            <a:off x="4778375" y="1884358"/>
            <a:ext cx="3567113" cy="2065342"/>
          </a:xfrm>
          <a:prstGeom prst="rect">
            <a:avLst/>
          </a:prstGeom>
          <a:noFill/>
          <a:ln>
            <a:noFill/>
          </a:ln>
        </p:spPr>
        <p:txBody>
          <a:bodyPr anchorCtr="0" anchor="t" bIns="0" lIns="0" spcFirstLastPara="1" rIns="0" wrap="square" tIns="0">
            <a:normAutofit/>
          </a:bodyPr>
          <a:lstStyle/>
          <a:p>
            <a:pPr indent="-171450" lvl="0" marL="171450" rtl="0" algn="l">
              <a:lnSpc>
                <a:spcPct val="100000"/>
              </a:lnSpc>
              <a:spcBef>
                <a:spcPts val="0"/>
              </a:spcBef>
              <a:spcAft>
                <a:spcPts val="0"/>
              </a:spcAft>
              <a:buSzPts val="1800"/>
              <a:buFont typeface="Arial"/>
              <a:buChar char="•"/>
            </a:pPr>
            <a:r>
              <a:rPr lang="en-US"/>
              <a:t>Truenat MTB-RIF Dx chip</a:t>
            </a:r>
            <a:endParaRPr/>
          </a:p>
          <a:p>
            <a:pPr indent="-171450" lvl="0" marL="171450" rtl="0" algn="l">
              <a:lnSpc>
                <a:spcPct val="100000"/>
              </a:lnSpc>
              <a:spcBef>
                <a:spcPts val="0"/>
              </a:spcBef>
              <a:spcAft>
                <a:spcPts val="0"/>
              </a:spcAft>
              <a:buSzPts val="1800"/>
              <a:buFont typeface="Arial"/>
              <a:buChar char="•"/>
            </a:pPr>
            <a:r>
              <a:rPr lang="en-US"/>
              <a:t>Truepet 6µl Precision Micropipette</a:t>
            </a:r>
            <a:endParaRPr/>
          </a:p>
        </p:txBody>
      </p:sp>
      <p:sp>
        <p:nvSpPr>
          <p:cNvPr id="649" name="Google Shape;649;p77"/>
          <p:cNvSpPr txBox="1"/>
          <p:nvPr>
            <p:ph idx="4294967295" type="body"/>
          </p:nvPr>
        </p:nvSpPr>
        <p:spPr>
          <a:xfrm>
            <a:off x="529839" y="1259682"/>
            <a:ext cx="3621088" cy="705759"/>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lang="en-US">
                <a:solidFill>
                  <a:schemeClr val="dk1"/>
                </a:solidFill>
              </a:rPr>
              <a:t>Equipment</a:t>
            </a:r>
            <a:endParaRPr/>
          </a:p>
        </p:txBody>
      </p:sp>
      <p:sp>
        <p:nvSpPr>
          <p:cNvPr id="650" name="Google Shape;650;p77"/>
          <p:cNvSpPr txBox="1"/>
          <p:nvPr>
            <p:ph idx="4294967295" type="body"/>
          </p:nvPr>
        </p:nvSpPr>
        <p:spPr>
          <a:xfrm>
            <a:off x="4652756" y="1259682"/>
            <a:ext cx="3573462" cy="303212"/>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lang="en-US">
                <a:solidFill>
                  <a:schemeClr val="dk1"/>
                </a:solidFill>
              </a:rPr>
              <a:t>Supplies (Chip pack)</a:t>
            </a:r>
            <a:endParaRPr/>
          </a:p>
        </p:txBody>
      </p:sp>
      <p:pic>
        <p:nvPicPr>
          <p:cNvPr descr="Diagram&#10;&#10;Description automatically generated" id="651" name="Google Shape;651;p77"/>
          <p:cNvPicPr preferRelativeResize="0"/>
          <p:nvPr/>
        </p:nvPicPr>
        <p:blipFill rotWithShape="1">
          <a:blip r:embed="rId3">
            <a:alphaModFix/>
          </a:blip>
          <a:srcRect b="0" l="49452" r="0" t="39350"/>
          <a:stretch/>
        </p:blipFill>
        <p:spPr>
          <a:xfrm>
            <a:off x="1011004" y="2571750"/>
            <a:ext cx="2885377" cy="1921437"/>
          </a:xfrm>
          <a:prstGeom prst="rect">
            <a:avLst/>
          </a:prstGeom>
          <a:noFill/>
          <a:ln>
            <a:noFill/>
          </a:ln>
        </p:spPr>
      </p:pic>
      <p:pic>
        <p:nvPicPr>
          <p:cNvPr descr="Diagram&#10;&#10;Description automatically generated" id="652" name="Google Shape;652;p77"/>
          <p:cNvPicPr preferRelativeResize="0"/>
          <p:nvPr/>
        </p:nvPicPr>
        <p:blipFill rotWithShape="1">
          <a:blip r:embed="rId4">
            <a:alphaModFix/>
          </a:blip>
          <a:srcRect b="0" l="0" r="0" t="0"/>
          <a:stretch/>
        </p:blipFill>
        <p:spPr>
          <a:xfrm>
            <a:off x="5348358" y="2814560"/>
            <a:ext cx="2182258" cy="14566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8"/>
          <p:cNvSpPr txBox="1"/>
          <p:nvPr>
            <p:ph type="title"/>
          </p:nvPr>
        </p:nvSpPr>
        <p:spPr>
          <a:xfrm>
            <a:off x="412049" y="450806"/>
            <a:ext cx="8521700" cy="57308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3000">
                <a:latin typeface="Montserrat ExtraBold"/>
                <a:ea typeface="Montserrat ExtraBold"/>
                <a:cs typeface="Montserrat ExtraBold"/>
                <a:sym typeface="Montserrat ExtraBold"/>
              </a:rPr>
              <a:t>Process Flow</a:t>
            </a:r>
            <a:endParaRPr/>
          </a:p>
        </p:txBody>
      </p:sp>
      <p:sp>
        <p:nvSpPr>
          <p:cNvPr id="658" name="Google Shape;658;p78"/>
          <p:cNvSpPr txBox="1"/>
          <p:nvPr>
            <p:ph idx="1" type="body"/>
          </p:nvPr>
        </p:nvSpPr>
        <p:spPr>
          <a:xfrm>
            <a:off x="311150" y="1577357"/>
            <a:ext cx="8521700" cy="458147"/>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t>If MTB is detected in a sample, you should run a RIF resistance test. </a:t>
            </a:r>
            <a:endParaRPr/>
          </a:p>
          <a:p>
            <a:pPr indent="-228600" lvl="0" marL="457200" rtl="0" algn="l">
              <a:lnSpc>
                <a:spcPct val="100000"/>
              </a:lnSpc>
              <a:spcBef>
                <a:spcPts val="0"/>
              </a:spcBef>
              <a:spcAft>
                <a:spcPts val="0"/>
              </a:spcAft>
              <a:buSzPts val="1800"/>
              <a:buNone/>
            </a:pPr>
            <a:r>
              <a:t/>
            </a:r>
            <a:endParaRPr/>
          </a:p>
          <a:p>
            <a:pPr indent="-228600" lvl="0" marL="457200" rtl="0" algn="l">
              <a:lnSpc>
                <a:spcPct val="100000"/>
              </a:lnSpc>
              <a:spcBef>
                <a:spcPts val="0"/>
              </a:spcBef>
              <a:spcAft>
                <a:spcPts val="0"/>
              </a:spcAft>
              <a:buSzPts val="1800"/>
              <a:buNone/>
            </a:pPr>
            <a:r>
              <a:t/>
            </a:r>
            <a:endParaRPr/>
          </a:p>
        </p:txBody>
      </p:sp>
      <p:sp>
        <p:nvSpPr>
          <p:cNvPr id="659" name="Google Shape;659;p78"/>
          <p:cNvSpPr txBox="1"/>
          <p:nvPr/>
        </p:nvSpPr>
        <p:spPr>
          <a:xfrm>
            <a:off x="487351" y="958429"/>
            <a:ext cx="7096328" cy="458147"/>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ontserrat ExtraBold"/>
                <a:ea typeface="Montserrat ExtraBold"/>
                <a:cs typeface="Montserrat ExtraBold"/>
                <a:sym typeface="Montserrat ExtraBold"/>
              </a:rPr>
              <a:t>Running a RIF-Resistance Test</a:t>
            </a:r>
            <a:endParaRPr b="0" i="0" sz="1400" u="none" cap="none" strike="noStrike">
              <a:solidFill>
                <a:srgbClr val="000000"/>
              </a:solidFill>
              <a:latin typeface="Arial"/>
              <a:ea typeface="Arial"/>
              <a:cs typeface="Arial"/>
              <a:sym typeface="Arial"/>
            </a:endParaRPr>
          </a:p>
        </p:txBody>
      </p:sp>
      <p:sp>
        <p:nvSpPr>
          <p:cNvPr id="660" name="Google Shape;660;p78"/>
          <p:cNvSpPr txBox="1"/>
          <p:nvPr/>
        </p:nvSpPr>
        <p:spPr>
          <a:xfrm>
            <a:off x="311148" y="2035504"/>
            <a:ext cx="8345499" cy="646331"/>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rgbClr val="000000"/>
              </a:buClr>
              <a:buSzPts val="1800"/>
              <a:buFont typeface="Montserrat"/>
              <a:buChar char="●"/>
            </a:pPr>
            <a:r>
              <a:rPr b="0" i="0" lang="en-US" sz="1800" u="none" cap="none" strike="noStrike">
                <a:solidFill>
                  <a:srgbClr val="000000"/>
                </a:solidFill>
                <a:latin typeface="Montserrat"/>
                <a:ea typeface="Montserrat"/>
                <a:cs typeface="Montserrat"/>
                <a:sym typeface="Montserrat"/>
              </a:rPr>
              <a:t>A portion of the same DNA eluate can be used to test for RIF resistance using a Truenat MTB-RIF Dx chip. </a:t>
            </a:r>
            <a:endParaRPr b="0" i="0" sz="1400" u="none" cap="none" strike="noStrike">
              <a:solidFill>
                <a:srgbClr val="000000"/>
              </a:solidFill>
              <a:latin typeface="Arial"/>
              <a:ea typeface="Arial"/>
              <a:cs typeface="Arial"/>
              <a:sym typeface="Arial"/>
            </a:endParaRPr>
          </a:p>
        </p:txBody>
      </p:sp>
      <p:sp>
        <p:nvSpPr>
          <p:cNvPr id="661" name="Google Shape;661;p78"/>
          <p:cNvSpPr txBox="1"/>
          <p:nvPr/>
        </p:nvSpPr>
        <p:spPr>
          <a:xfrm>
            <a:off x="311149" y="2681835"/>
            <a:ext cx="8345499" cy="861774"/>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rgbClr val="000000"/>
              </a:buClr>
              <a:buSzPts val="1800"/>
              <a:buFont typeface="Montserrat"/>
              <a:buChar char="●"/>
            </a:pPr>
            <a:r>
              <a:rPr b="0" i="0" lang="en-US" sz="1800" u="none" cap="none" strike="noStrike">
                <a:solidFill>
                  <a:srgbClr val="000000"/>
                </a:solidFill>
                <a:latin typeface="Montserrat"/>
                <a:ea typeface="Montserrat"/>
                <a:cs typeface="Montserrat"/>
                <a:sym typeface="Montserrat"/>
              </a:rPr>
              <a:t>Start by returning to Step 3 in the PCR TB test process and repeat for RIF-resistance</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Select “MTB RIF” as the test type in the Truelab micro PCR Analyzer.</a:t>
            </a:r>
            <a:endParaRPr b="0" i="0" sz="1400" u="none" cap="none" strike="noStrike">
              <a:solidFill>
                <a:srgbClr val="000000"/>
              </a:solidFill>
              <a:latin typeface="Arial"/>
              <a:ea typeface="Arial"/>
              <a:cs typeface="Arial"/>
              <a:sym typeface="Arial"/>
            </a:endParaRPr>
          </a:p>
        </p:txBody>
      </p:sp>
      <p:sp>
        <p:nvSpPr>
          <p:cNvPr id="662" name="Google Shape;662;p78"/>
          <p:cNvSpPr txBox="1"/>
          <p:nvPr/>
        </p:nvSpPr>
        <p:spPr>
          <a:xfrm>
            <a:off x="311148" y="3543609"/>
            <a:ext cx="8345498" cy="369332"/>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rgbClr val="000000"/>
              </a:buClr>
              <a:buSzPts val="1800"/>
              <a:buFont typeface="Montserrat"/>
              <a:buChar char="●"/>
            </a:pPr>
            <a:r>
              <a:rPr b="0" i="0" lang="en-US" sz="1800" u="none" cap="none" strike="noStrike">
                <a:solidFill>
                  <a:srgbClr val="000000"/>
                </a:solidFill>
                <a:latin typeface="Montserrat"/>
                <a:ea typeface="Montserrat"/>
                <a:cs typeface="Montserrat"/>
                <a:sym typeface="Montserrat"/>
              </a:rPr>
              <a:t>RIF-resistance testing takes an additional 60 minutes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Boardroom outline" id="668" name="Google Shape;668;p79"/>
          <p:cNvPicPr preferRelativeResize="0"/>
          <p:nvPr>
            <p:ph idx="2" type="pic"/>
          </p:nvPr>
        </p:nvPicPr>
        <p:blipFill rotWithShape="1">
          <a:blip r:embed="rId3">
            <a:alphaModFix/>
          </a:blip>
          <a:srcRect b="0" l="5842" r="5841" t="0"/>
          <a:stretch/>
        </p:blipFill>
        <p:spPr>
          <a:xfrm>
            <a:off x="4572000" y="-16908"/>
            <a:ext cx="4572000" cy="5177315"/>
          </a:xfrm>
          <a:prstGeom prst="rect">
            <a:avLst/>
          </a:prstGeom>
          <a:noFill/>
          <a:ln>
            <a:noFill/>
          </a:ln>
        </p:spPr>
      </p:pic>
      <p:sp>
        <p:nvSpPr>
          <p:cNvPr id="669" name="Google Shape;669;p79"/>
          <p:cNvSpPr txBox="1"/>
          <p:nvPr>
            <p:ph type="title"/>
          </p:nvPr>
        </p:nvSpPr>
        <p:spPr>
          <a:xfrm>
            <a:off x="723017" y="659298"/>
            <a:ext cx="4468107"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latin typeface="Montserrat ExtraBold"/>
                <a:ea typeface="Montserrat ExtraBold"/>
                <a:cs typeface="Montserrat ExtraBold"/>
                <a:sym typeface="Montserrat ExtraBold"/>
              </a:rPr>
              <a:t>Activity: Let’s Practice</a:t>
            </a:r>
            <a:endParaRPr/>
          </a:p>
        </p:txBody>
      </p:sp>
      <p:sp>
        <p:nvSpPr>
          <p:cNvPr id="670" name="Google Shape;670;p79"/>
          <p:cNvSpPr txBox="1"/>
          <p:nvPr>
            <p:ph idx="1" type="body"/>
          </p:nvPr>
        </p:nvSpPr>
        <p:spPr>
          <a:xfrm>
            <a:off x="714375" y="1717022"/>
            <a:ext cx="3429001" cy="2096424"/>
          </a:xfrm>
          <a:prstGeom prst="rect">
            <a:avLst/>
          </a:prstGeom>
          <a:noFill/>
          <a:ln>
            <a:noFill/>
          </a:ln>
        </p:spPr>
        <p:txBody>
          <a:bodyPr anchorCtr="0" anchor="t" bIns="0" lIns="0" spcFirstLastPara="1" rIns="0" wrap="square" tIns="0">
            <a:noAutofit/>
          </a:bodyPr>
          <a:lstStyle/>
          <a:p>
            <a:pPr indent="-214313" lvl="0" marL="214313" rtl="0" algn="l">
              <a:lnSpc>
                <a:spcPct val="100000"/>
              </a:lnSpc>
              <a:spcBef>
                <a:spcPts val="0"/>
              </a:spcBef>
              <a:spcAft>
                <a:spcPts val="0"/>
              </a:spcAft>
              <a:buSzPts val="1800"/>
              <a:buFont typeface="Arial"/>
              <a:buChar char="•"/>
            </a:pPr>
            <a:r>
              <a:rPr lang="en-US" sz="1800">
                <a:solidFill>
                  <a:schemeClr val="dk1"/>
                </a:solidFill>
                <a:latin typeface="Montserrat"/>
                <a:ea typeface="Montserrat"/>
                <a:cs typeface="Montserrat"/>
                <a:sym typeface="Montserrat"/>
              </a:rPr>
              <a:t>Pair off</a:t>
            </a:r>
            <a:endParaRPr/>
          </a:p>
          <a:p>
            <a:pPr indent="-214313" lvl="0" marL="214313" rtl="0" algn="l">
              <a:lnSpc>
                <a:spcPct val="100000"/>
              </a:lnSpc>
              <a:spcBef>
                <a:spcPts val="0"/>
              </a:spcBef>
              <a:spcAft>
                <a:spcPts val="0"/>
              </a:spcAft>
              <a:buSzPts val="1800"/>
              <a:buFont typeface="Arial"/>
              <a:buChar char="•"/>
            </a:pPr>
            <a:r>
              <a:rPr lang="en-US" sz="1800">
                <a:solidFill>
                  <a:schemeClr val="dk1"/>
                </a:solidFill>
                <a:latin typeface="Montserrat"/>
                <a:ea typeface="Montserrat"/>
                <a:cs typeface="Montserrat"/>
                <a:sym typeface="Montserrat"/>
              </a:rPr>
              <a:t>One practice on equipment</a:t>
            </a:r>
            <a:endParaRPr/>
          </a:p>
          <a:p>
            <a:pPr indent="-214313" lvl="0" marL="214313" rtl="0" algn="l">
              <a:lnSpc>
                <a:spcPct val="100000"/>
              </a:lnSpc>
              <a:spcBef>
                <a:spcPts val="0"/>
              </a:spcBef>
              <a:spcAft>
                <a:spcPts val="0"/>
              </a:spcAft>
              <a:buSzPts val="1800"/>
              <a:buFont typeface="Arial"/>
              <a:buChar char="•"/>
            </a:pPr>
            <a:r>
              <a:rPr lang="en-US" sz="1800">
                <a:solidFill>
                  <a:schemeClr val="dk1"/>
                </a:solidFill>
                <a:latin typeface="Montserrat"/>
                <a:ea typeface="Montserrat"/>
                <a:cs typeface="Montserrat"/>
                <a:sym typeface="Montserrat"/>
              </a:rPr>
              <a:t>One observe and assist</a:t>
            </a:r>
            <a:endParaRPr/>
          </a:p>
          <a:p>
            <a:pPr indent="-100013" lvl="0" marL="214313" rtl="0" algn="l">
              <a:lnSpc>
                <a:spcPct val="100000"/>
              </a:lnSpc>
              <a:spcBef>
                <a:spcPts val="0"/>
              </a:spcBef>
              <a:spcAft>
                <a:spcPts val="0"/>
              </a:spcAft>
              <a:buSzPts val="1800"/>
              <a:buFont typeface="Arial"/>
              <a:buNone/>
            </a:pPr>
            <a:r>
              <a:t/>
            </a:r>
            <a:endParaRPr sz="1800">
              <a:solidFill>
                <a:schemeClr val="dk1"/>
              </a:solidFill>
              <a:latin typeface="Montserrat"/>
              <a:ea typeface="Montserrat"/>
              <a:cs typeface="Montserrat"/>
              <a:sym typeface="Montserrat"/>
            </a:endParaRPr>
          </a:p>
        </p:txBody>
      </p:sp>
      <p:sp>
        <p:nvSpPr>
          <p:cNvPr id="671" name="Google Shape;671;p79"/>
          <p:cNvSpPr txBox="1"/>
          <p:nvPr/>
        </p:nvSpPr>
        <p:spPr>
          <a:xfrm>
            <a:off x="728663" y="4792028"/>
            <a:ext cx="392430" cy="1857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25"/>
              <a:buFont typeface="Arial"/>
              <a:buNone/>
            </a:pPr>
            <a:r>
              <a:rPr b="0" i="0" lang="en-US" sz="825"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0"/>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3000"/>
              <a:t>WASTE MANAGEMENT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Waste Management</a:t>
            </a:r>
            <a:endParaRPr/>
          </a:p>
        </p:txBody>
      </p:sp>
      <p:sp>
        <p:nvSpPr>
          <p:cNvPr id="682" name="Google Shape;682;p81"/>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sz="2000"/>
              <a:t>Truenat tests generate a significant amount of plastic waste</a:t>
            </a:r>
            <a:endParaRPr/>
          </a:p>
          <a:p>
            <a:pPr indent="-228600" lvl="0" marL="457200" rtl="0" algn="l">
              <a:lnSpc>
                <a:spcPct val="100000"/>
              </a:lnSpc>
              <a:spcBef>
                <a:spcPts val="0"/>
              </a:spcBef>
              <a:spcAft>
                <a:spcPts val="0"/>
              </a:spcAft>
              <a:buSzPts val="1800"/>
              <a:buNone/>
            </a:pPr>
            <a:r>
              <a:t/>
            </a:r>
            <a:endParaRPr sz="2000"/>
          </a:p>
          <a:p>
            <a:pPr indent="-342900" lvl="0" marL="457200" rtl="0" algn="l">
              <a:lnSpc>
                <a:spcPct val="100000"/>
              </a:lnSpc>
              <a:spcBef>
                <a:spcPts val="0"/>
              </a:spcBef>
              <a:spcAft>
                <a:spcPts val="0"/>
              </a:spcAft>
              <a:buSzPts val="1800"/>
              <a:buChar char="●"/>
            </a:pPr>
            <a:r>
              <a:rPr lang="en-US" sz="2000"/>
              <a:t>Dispose or incinerate per national guidelines</a:t>
            </a:r>
            <a:endParaRPr/>
          </a:p>
          <a:p>
            <a:pPr indent="-228600" lvl="0" marL="457200" rtl="0" algn="l">
              <a:lnSpc>
                <a:spcPct val="100000"/>
              </a:lnSpc>
              <a:spcBef>
                <a:spcPts val="0"/>
              </a:spcBef>
              <a:spcAft>
                <a:spcPts val="0"/>
              </a:spcAft>
              <a:buSzPts val="1800"/>
              <a:buNone/>
            </a:pPr>
            <a:r>
              <a:t/>
            </a:r>
            <a:endParaRPr sz="2000"/>
          </a:p>
          <a:p>
            <a:pPr indent="-342900" lvl="0" marL="457200" rtl="0" algn="l">
              <a:lnSpc>
                <a:spcPct val="100000"/>
              </a:lnSpc>
              <a:spcBef>
                <a:spcPts val="0"/>
              </a:spcBef>
              <a:spcAft>
                <a:spcPts val="0"/>
              </a:spcAft>
              <a:buSzPts val="1800"/>
              <a:buChar char="●"/>
            </a:pPr>
            <a:r>
              <a:rPr lang="en-US" sz="2000"/>
              <a:t>Decontaminate samples and consumables prior to disposal</a:t>
            </a:r>
            <a:endParaRPr/>
          </a:p>
          <a:p>
            <a:pPr indent="-228600" lvl="0" marL="457200" rtl="0" algn="l">
              <a:lnSpc>
                <a:spcPct val="100000"/>
              </a:lnSpc>
              <a:spcBef>
                <a:spcPts val="0"/>
              </a:spcBef>
              <a:spcAft>
                <a:spcPts val="0"/>
              </a:spcAft>
              <a:buSzPts val="18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6" name="Shape 686"/>
        <p:cNvGrpSpPr/>
        <p:nvPr/>
      </p:nvGrpSpPr>
      <p:grpSpPr>
        <a:xfrm>
          <a:off x="0" y="0"/>
          <a:ext cx="0" cy="0"/>
          <a:chOff x="0" y="0"/>
          <a:chExt cx="0" cy="0"/>
        </a:xfrm>
      </p:grpSpPr>
      <p:sp>
        <p:nvSpPr>
          <p:cNvPr id="687" name="Google Shape;687;p82"/>
          <p:cNvSpPr txBox="1"/>
          <p:nvPr>
            <p:ph type="title"/>
          </p:nvPr>
        </p:nvSpPr>
        <p:spPr>
          <a:xfrm>
            <a:off x="311700" y="445024"/>
            <a:ext cx="8520600" cy="761475"/>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US"/>
              <a:t>Notes on Truenat Procedures – Waste Disposal</a:t>
            </a:r>
            <a:endParaRPr/>
          </a:p>
        </p:txBody>
      </p:sp>
      <p:sp>
        <p:nvSpPr>
          <p:cNvPr id="688" name="Google Shape;688;p82"/>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solidFill>
                  <a:schemeClr val="dk1"/>
                </a:solidFill>
              </a:rPr>
              <a:t>The following items should be disinfected in freshly prepared 1% sodium hypochlorite solution and processed as plastic waste:</a:t>
            </a:r>
            <a:endParaRPr/>
          </a:p>
          <a:p>
            <a:pPr indent="-317500" lvl="1" marL="914400" rtl="0" algn="l">
              <a:lnSpc>
                <a:spcPct val="100000"/>
              </a:lnSpc>
              <a:spcBef>
                <a:spcPts val="0"/>
              </a:spcBef>
              <a:spcAft>
                <a:spcPts val="0"/>
              </a:spcAft>
              <a:buSzPts val="1400"/>
              <a:buChar char="○"/>
            </a:pPr>
            <a:r>
              <a:rPr lang="en-US" sz="1600">
                <a:solidFill>
                  <a:schemeClr val="dk1"/>
                </a:solidFill>
              </a:rPr>
              <a:t>Transport media tubes</a:t>
            </a:r>
            <a:endParaRPr/>
          </a:p>
          <a:p>
            <a:pPr indent="-317500" lvl="1" marL="914400" rtl="0" algn="l">
              <a:lnSpc>
                <a:spcPct val="100000"/>
              </a:lnSpc>
              <a:spcBef>
                <a:spcPts val="0"/>
              </a:spcBef>
              <a:spcAft>
                <a:spcPts val="0"/>
              </a:spcAft>
              <a:buSzPts val="1400"/>
              <a:buChar char="○"/>
            </a:pPr>
            <a:r>
              <a:rPr lang="en-US" sz="1600">
                <a:solidFill>
                  <a:schemeClr val="dk1"/>
                </a:solidFill>
              </a:rPr>
              <a:t>Lysis buffer tubes</a:t>
            </a:r>
            <a:endParaRPr/>
          </a:p>
          <a:p>
            <a:pPr indent="-317500" lvl="1" marL="914400" rtl="0" algn="l">
              <a:lnSpc>
                <a:spcPct val="100000"/>
              </a:lnSpc>
              <a:spcBef>
                <a:spcPts val="0"/>
              </a:spcBef>
              <a:spcAft>
                <a:spcPts val="0"/>
              </a:spcAft>
              <a:buSzPts val="1400"/>
              <a:buChar char="○"/>
            </a:pPr>
            <a:r>
              <a:rPr lang="en-US" sz="1600">
                <a:solidFill>
                  <a:schemeClr val="dk1"/>
                </a:solidFill>
              </a:rPr>
              <a:t>Transfer pipettes (1ml and 3ml)</a:t>
            </a:r>
            <a:endParaRPr/>
          </a:p>
          <a:p>
            <a:pPr indent="-317500" lvl="1" marL="914400" rtl="0" algn="l">
              <a:lnSpc>
                <a:spcPct val="100000"/>
              </a:lnSpc>
              <a:spcBef>
                <a:spcPts val="0"/>
              </a:spcBef>
              <a:spcAft>
                <a:spcPts val="0"/>
              </a:spcAft>
              <a:buSzPts val="1400"/>
              <a:buChar char="○"/>
            </a:pPr>
            <a:r>
              <a:rPr lang="en-US" sz="1600">
                <a:solidFill>
                  <a:schemeClr val="dk1"/>
                </a:solidFill>
              </a:rPr>
              <a:t>Cartridges</a:t>
            </a:r>
            <a:endParaRPr/>
          </a:p>
          <a:p>
            <a:pPr indent="-317500" lvl="1" marL="914400" rtl="0" algn="l">
              <a:lnSpc>
                <a:spcPct val="100000"/>
              </a:lnSpc>
              <a:spcBef>
                <a:spcPts val="0"/>
              </a:spcBef>
              <a:spcAft>
                <a:spcPts val="0"/>
              </a:spcAft>
              <a:buSzPts val="1400"/>
              <a:buChar char="○"/>
            </a:pPr>
            <a:r>
              <a:rPr lang="en-US" sz="1600">
                <a:solidFill>
                  <a:schemeClr val="dk1"/>
                </a:solidFill>
              </a:rPr>
              <a:t>Microtubes</a:t>
            </a:r>
            <a:endParaRPr/>
          </a:p>
          <a:p>
            <a:pPr indent="-317500" lvl="1" marL="914400" rtl="0" algn="l">
              <a:lnSpc>
                <a:spcPct val="100000"/>
              </a:lnSpc>
              <a:spcBef>
                <a:spcPts val="0"/>
              </a:spcBef>
              <a:spcAft>
                <a:spcPts val="0"/>
              </a:spcAft>
              <a:buSzPts val="1400"/>
              <a:buChar char="○"/>
            </a:pPr>
            <a:r>
              <a:rPr lang="en-US" sz="1600">
                <a:solidFill>
                  <a:schemeClr val="dk1"/>
                </a:solidFill>
              </a:rPr>
              <a:t>Elute transfer pipettes</a:t>
            </a:r>
            <a:endParaRPr/>
          </a:p>
          <a:p>
            <a:pPr indent="-317500" lvl="1" marL="914400" rtl="0" algn="l">
              <a:lnSpc>
                <a:spcPct val="100000"/>
              </a:lnSpc>
              <a:spcBef>
                <a:spcPts val="0"/>
              </a:spcBef>
              <a:spcAft>
                <a:spcPts val="0"/>
              </a:spcAft>
              <a:buSzPts val="1400"/>
              <a:buChar char="○"/>
            </a:pPr>
            <a:r>
              <a:rPr lang="en-US" sz="1600">
                <a:solidFill>
                  <a:schemeClr val="dk1"/>
                </a:solidFill>
              </a:rPr>
              <a:t>Microchips</a:t>
            </a:r>
            <a:endParaRPr/>
          </a:p>
          <a:p>
            <a:pPr indent="-317500" lvl="1" marL="914400" rtl="0" algn="l">
              <a:lnSpc>
                <a:spcPct val="100000"/>
              </a:lnSpc>
              <a:spcBef>
                <a:spcPts val="0"/>
              </a:spcBef>
              <a:spcAft>
                <a:spcPts val="0"/>
              </a:spcAft>
              <a:buSzPts val="1400"/>
              <a:buChar char="○"/>
            </a:pPr>
            <a:r>
              <a:rPr lang="en-US" sz="1600">
                <a:solidFill>
                  <a:schemeClr val="dk1"/>
                </a:solidFill>
              </a:rPr>
              <a:t>Gloves (even if contaminated) should also </a:t>
            </a:r>
            <a:endParaRPr/>
          </a:p>
          <a:p>
            <a:pPr indent="0" lvl="1" marL="596900" rtl="0" algn="l">
              <a:lnSpc>
                <a:spcPct val="100000"/>
              </a:lnSpc>
              <a:spcBef>
                <a:spcPts val="0"/>
              </a:spcBef>
              <a:spcAft>
                <a:spcPts val="0"/>
              </a:spcAft>
              <a:buSzPts val="1400"/>
              <a:buNone/>
            </a:pPr>
            <a:r>
              <a:rPr lang="en-US" sz="1600">
                <a:solidFill>
                  <a:schemeClr val="dk1"/>
                </a:solidFill>
              </a:rPr>
              <a:t>      be disposed of as hazardous waste</a:t>
            </a:r>
            <a:endParaRPr/>
          </a:p>
          <a:p>
            <a:pPr indent="-228600" lvl="0" marL="457200" rtl="0" algn="l">
              <a:lnSpc>
                <a:spcPct val="100000"/>
              </a:lnSpc>
              <a:spcBef>
                <a:spcPts val="0"/>
              </a:spcBef>
              <a:spcAft>
                <a:spcPts val="0"/>
              </a:spcAft>
              <a:buSzPts val="1800"/>
              <a:buNone/>
            </a:pPr>
            <a:r>
              <a:t/>
            </a:r>
            <a:endParaRPr/>
          </a:p>
        </p:txBody>
      </p:sp>
      <p:sp>
        <p:nvSpPr>
          <p:cNvPr id="689" name="Google Shape;689;p82"/>
          <p:cNvSpPr/>
          <p:nvPr/>
        </p:nvSpPr>
        <p:spPr>
          <a:xfrm>
            <a:off x="5917060" y="2433947"/>
            <a:ext cx="2312541" cy="1811044"/>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Waste disposal color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50"/>
              <a:buFont typeface="Arial"/>
              <a:buNone/>
            </a:pPr>
            <a:r>
              <a:rPr b="0" i="0" lang="en-US" sz="4050" u="none" cap="none" strike="noStrike">
                <a:solidFill>
                  <a:srgbClr val="FF0000"/>
                </a:solidFill>
                <a:latin typeface="Arial"/>
                <a:ea typeface="Arial"/>
                <a:cs typeface="Arial"/>
                <a:sym typeface="Arial"/>
              </a:rPr>
              <a:t>RED</a:t>
            </a:r>
            <a:endParaRPr b="0" i="0" sz="2100" u="none" cap="none" strike="noStrike">
              <a:solidFill>
                <a:srgbClr val="FF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3" name="Shape 693"/>
        <p:cNvGrpSpPr/>
        <p:nvPr/>
      </p:nvGrpSpPr>
      <p:grpSpPr>
        <a:xfrm>
          <a:off x="0" y="0"/>
          <a:ext cx="0" cy="0"/>
          <a:chOff x="0" y="0"/>
          <a:chExt cx="0" cy="0"/>
        </a:xfrm>
      </p:grpSpPr>
      <p:sp>
        <p:nvSpPr>
          <p:cNvPr id="694" name="Google Shape;694;p83"/>
          <p:cNvSpPr txBox="1"/>
          <p:nvPr>
            <p:ph type="title"/>
          </p:nvPr>
        </p:nvSpPr>
        <p:spPr>
          <a:xfrm>
            <a:off x="311700" y="445024"/>
            <a:ext cx="8520600" cy="817105"/>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US">
                <a:solidFill>
                  <a:schemeClr val="accent1"/>
                </a:solidFill>
              </a:rPr>
              <a:t>Notes on Truenat Procedures – Waste Disposal</a:t>
            </a:r>
            <a:endParaRPr/>
          </a:p>
        </p:txBody>
      </p:sp>
      <p:sp>
        <p:nvSpPr>
          <p:cNvPr id="695" name="Google Shape;695;p83"/>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sz="2000">
                <a:solidFill>
                  <a:schemeClr val="dk1"/>
                </a:solidFill>
              </a:rPr>
              <a:t>PPE made of fiber material or other materials except disposable plastic should be disposed of as infectious waste, including:</a:t>
            </a:r>
            <a:endParaRPr/>
          </a:p>
          <a:p>
            <a:pPr indent="-317500" lvl="1" marL="914400" rtl="0" algn="l">
              <a:lnSpc>
                <a:spcPct val="100000"/>
              </a:lnSpc>
              <a:spcBef>
                <a:spcPts val="1600"/>
              </a:spcBef>
              <a:spcAft>
                <a:spcPts val="0"/>
              </a:spcAft>
              <a:buSzPts val="1400"/>
              <a:buChar char="○"/>
            </a:pPr>
            <a:r>
              <a:rPr lang="en-US" sz="1800">
                <a:solidFill>
                  <a:schemeClr val="dk1"/>
                </a:solidFill>
              </a:rPr>
              <a:t>Face masks</a:t>
            </a:r>
            <a:endParaRPr/>
          </a:p>
          <a:p>
            <a:pPr indent="-317500" lvl="1" marL="914400" rtl="0" algn="l">
              <a:lnSpc>
                <a:spcPct val="100000"/>
              </a:lnSpc>
              <a:spcBef>
                <a:spcPts val="1600"/>
              </a:spcBef>
              <a:spcAft>
                <a:spcPts val="0"/>
              </a:spcAft>
              <a:buSzPts val="1400"/>
              <a:buChar char="○"/>
            </a:pPr>
            <a:r>
              <a:rPr lang="en-US" sz="1800">
                <a:solidFill>
                  <a:schemeClr val="dk1"/>
                </a:solidFill>
              </a:rPr>
              <a:t>Gowns</a:t>
            </a:r>
            <a:endParaRPr/>
          </a:p>
          <a:p>
            <a:pPr indent="-317500" lvl="1" marL="914400" rtl="0" algn="l">
              <a:lnSpc>
                <a:spcPct val="100000"/>
              </a:lnSpc>
              <a:spcBef>
                <a:spcPts val="1600"/>
              </a:spcBef>
              <a:spcAft>
                <a:spcPts val="0"/>
              </a:spcAft>
              <a:buSzPts val="1400"/>
              <a:buChar char="○"/>
            </a:pPr>
            <a:r>
              <a:rPr lang="en-US" sz="1800">
                <a:solidFill>
                  <a:schemeClr val="dk1"/>
                </a:solidFill>
              </a:rPr>
              <a:t>Caps</a:t>
            </a:r>
            <a:endParaRPr/>
          </a:p>
          <a:p>
            <a:pPr indent="-228600" lvl="0" marL="457200" rtl="0" algn="l">
              <a:lnSpc>
                <a:spcPct val="100000"/>
              </a:lnSpc>
              <a:spcBef>
                <a:spcPts val="0"/>
              </a:spcBef>
              <a:spcAft>
                <a:spcPts val="0"/>
              </a:spcAft>
              <a:buSzPts val="1800"/>
              <a:buNone/>
            </a:pPr>
            <a:r>
              <a:t/>
            </a:r>
            <a:endParaRPr b="1"/>
          </a:p>
        </p:txBody>
      </p:sp>
      <p:sp>
        <p:nvSpPr>
          <p:cNvPr id="696" name="Google Shape;696;p83"/>
          <p:cNvSpPr/>
          <p:nvPr/>
        </p:nvSpPr>
        <p:spPr>
          <a:xfrm>
            <a:off x="5840321" y="2426374"/>
            <a:ext cx="2632137" cy="1811044"/>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Waste disposal color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50"/>
              <a:buFont typeface="Arial"/>
              <a:buNone/>
            </a:pPr>
            <a:r>
              <a:rPr b="0" i="0" lang="en-US" sz="4050" u="none" cap="none" strike="noStrike">
                <a:solidFill>
                  <a:srgbClr val="F4EE00"/>
                </a:solidFill>
                <a:latin typeface="Arial"/>
                <a:ea typeface="Arial"/>
                <a:cs typeface="Arial"/>
                <a:sym typeface="Arial"/>
              </a:rPr>
              <a:t>YELLOW</a:t>
            </a:r>
            <a:endParaRPr b="0" i="0" sz="2100" u="none" cap="none" strike="noStrike">
              <a:solidFill>
                <a:srgbClr val="F4EE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4"/>
          <p:cNvSpPr txBox="1"/>
          <p:nvPr>
            <p:ph type="title"/>
          </p:nvPr>
        </p:nvSpPr>
        <p:spPr>
          <a:xfrm>
            <a:off x="311150" y="444499"/>
            <a:ext cx="8521700" cy="824069"/>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US"/>
              <a:t>Notes on Truenat Procedures – Waste Disposal</a:t>
            </a:r>
            <a:endParaRPr/>
          </a:p>
        </p:txBody>
      </p:sp>
      <p:sp>
        <p:nvSpPr>
          <p:cNvPr id="702" name="Google Shape;702;p84"/>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sz="2000"/>
              <a:t>Other items should be disposed of as general waste, including:</a:t>
            </a:r>
            <a:endParaRPr/>
          </a:p>
          <a:p>
            <a:pPr indent="-317500" lvl="1" marL="914400" rtl="0" algn="l">
              <a:lnSpc>
                <a:spcPct val="100000"/>
              </a:lnSpc>
              <a:spcBef>
                <a:spcPts val="1600"/>
              </a:spcBef>
              <a:spcAft>
                <a:spcPts val="0"/>
              </a:spcAft>
              <a:buSzPts val="1400"/>
              <a:buChar char="○"/>
            </a:pPr>
            <a:r>
              <a:rPr lang="en-US" sz="1800"/>
              <a:t>Cartridge pouches</a:t>
            </a:r>
            <a:endParaRPr/>
          </a:p>
          <a:p>
            <a:pPr indent="-317500" lvl="1" marL="914400" rtl="0" algn="l">
              <a:lnSpc>
                <a:spcPct val="100000"/>
              </a:lnSpc>
              <a:spcBef>
                <a:spcPts val="1600"/>
              </a:spcBef>
              <a:spcAft>
                <a:spcPts val="0"/>
              </a:spcAft>
              <a:buSzPts val="1400"/>
              <a:buChar char="○"/>
            </a:pPr>
            <a:r>
              <a:rPr lang="en-US" sz="1800"/>
              <a:t>Chip pouches</a:t>
            </a:r>
            <a:endParaRPr/>
          </a:p>
          <a:p>
            <a:pPr indent="-317500" lvl="1" marL="914400" rtl="0" algn="l">
              <a:lnSpc>
                <a:spcPct val="100000"/>
              </a:lnSpc>
              <a:spcBef>
                <a:spcPts val="1600"/>
              </a:spcBef>
              <a:spcAft>
                <a:spcPts val="0"/>
              </a:spcAft>
              <a:buSzPts val="1400"/>
              <a:buChar char="○"/>
            </a:pPr>
            <a:r>
              <a:rPr lang="en-US" sz="1800"/>
              <a:t>Transfer pipette wrappers</a:t>
            </a:r>
            <a:endParaRPr/>
          </a:p>
          <a:p>
            <a:pPr indent="-317500" lvl="1" marL="914400" rtl="0" algn="l">
              <a:lnSpc>
                <a:spcPct val="100000"/>
              </a:lnSpc>
              <a:spcBef>
                <a:spcPts val="1600"/>
              </a:spcBef>
              <a:spcAft>
                <a:spcPts val="0"/>
              </a:spcAft>
              <a:buSzPts val="1400"/>
              <a:buChar char="○"/>
            </a:pPr>
            <a:r>
              <a:rPr lang="en-US" sz="1800"/>
              <a:t>Dessicant pouches</a:t>
            </a:r>
            <a:endParaRPr/>
          </a:p>
          <a:p>
            <a:pPr indent="-317500" lvl="1" marL="914400" rtl="0" algn="l">
              <a:lnSpc>
                <a:spcPct val="100000"/>
              </a:lnSpc>
              <a:spcBef>
                <a:spcPts val="1600"/>
              </a:spcBef>
              <a:spcAft>
                <a:spcPts val="0"/>
              </a:spcAft>
              <a:buSzPts val="1400"/>
              <a:buChar char="○"/>
            </a:pPr>
            <a:r>
              <a:rPr lang="en-US" sz="1800"/>
              <a:t>Sleeves</a:t>
            </a:r>
            <a:endParaRPr/>
          </a:p>
          <a:p>
            <a:pPr indent="-228600" lvl="0" marL="457200" rtl="0" algn="l">
              <a:lnSpc>
                <a:spcPct val="100000"/>
              </a:lnSpc>
              <a:spcBef>
                <a:spcPts val="0"/>
              </a:spcBef>
              <a:spcAft>
                <a:spcPts val="0"/>
              </a:spcAft>
              <a:buSzPts val="1800"/>
              <a:buNone/>
            </a:pPr>
            <a:r>
              <a:t/>
            </a:r>
            <a:endParaRPr/>
          </a:p>
        </p:txBody>
      </p:sp>
      <p:sp>
        <p:nvSpPr>
          <p:cNvPr id="703" name="Google Shape;703;p84"/>
          <p:cNvSpPr/>
          <p:nvPr/>
        </p:nvSpPr>
        <p:spPr>
          <a:xfrm>
            <a:off x="5584308" y="2027404"/>
            <a:ext cx="2312541" cy="1811044"/>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Waste disposal color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50"/>
              <a:buFont typeface="Arial"/>
              <a:buNone/>
            </a:pPr>
            <a:r>
              <a:rPr b="0" i="0" lang="en-US" sz="4050" u="none" cap="none" strike="noStrike">
                <a:solidFill>
                  <a:schemeClr val="dk1"/>
                </a:solidFill>
                <a:latin typeface="Arial"/>
                <a:ea typeface="Arial"/>
                <a:cs typeface="Arial"/>
                <a:sym typeface="Arial"/>
              </a:rPr>
              <a:t>BLACK</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Learning Objectives</a:t>
            </a:r>
            <a:endParaRPr/>
          </a:p>
        </p:txBody>
      </p:sp>
      <p:sp>
        <p:nvSpPr>
          <p:cNvPr id="356" name="Google Shape;356;p49"/>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lang="en-US"/>
              <a:t>By the end of this module, participants should be able to:</a:t>
            </a:r>
            <a:endParaRPr/>
          </a:p>
          <a:p>
            <a:pPr indent="0" lvl="0" marL="1143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US"/>
              <a:t>List the equipment and supplies needed to run Truenat tests</a:t>
            </a:r>
            <a:endParaRPr/>
          </a:p>
          <a:p>
            <a:pPr indent="-342900" lvl="0" marL="457200" rtl="0" algn="l">
              <a:lnSpc>
                <a:spcPct val="100000"/>
              </a:lnSpc>
              <a:spcBef>
                <a:spcPts val="0"/>
              </a:spcBef>
              <a:spcAft>
                <a:spcPts val="0"/>
              </a:spcAft>
              <a:buSzPts val="1800"/>
              <a:buChar char="●"/>
            </a:pPr>
            <a:r>
              <a:rPr lang="en-US"/>
              <a:t>Describe the procedures for running a Truenat test</a:t>
            </a:r>
            <a:endParaRPr/>
          </a:p>
          <a:p>
            <a:pPr indent="-342900" lvl="0" marL="457200" rtl="0" algn="l">
              <a:lnSpc>
                <a:spcPct val="100000"/>
              </a:lnSpc>
              <a:spcBef>
                <a:spcPts val="0"/>
              </a:spcBef>
              <a:spcAft>
                <a:spcPts val="0"/>
              </a:spcAft>
              <a:buSzPts val="1800"/>
              <a:buChar char="●"/>
            </a:pPr>
            <a:r>
              <a:rPr lang="en-US"/>
              <a:t>Describe the infrastructure requirements for using Truenat equipment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5"/>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3600"/>
              <a:t>ERRORS AND TROUBLESHOOTING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Errors and Troubleshooting</a:t>
            </a:r>
            <a:endParaRPr/>
          </a:p>
        </p:txBody>
      </p:sp>
      <p:sp>
        <p:nvSpPr>
          <p:cNvPr id="714" name="Google Shape;714;p86"/>
          <p:cNvSpPr txBox="1"/>
          <p:nvPr>
            <p:ph idx="1" type="body"/>
          </p:nvPr>
        </p:nvSpPr>
        <p:spPr>
          <a:xfrm>
            <a:off x="311150" y="1206500"/>
            <a:ext cx="6793593" cy="331946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sz="2000"/>
              <a:t>Truenat machines will prompt you in case of hardware malfunction or errors encountered when performing a test</a:t>
            </a:r>
            <a:endParaRPr/>
          </a:p>
          <a:p>
            <a:pPr indent="-342900" lvl="0" marL="457200" rtl="0" algn="l">
              <a:lnSpc>
                <a:spcPct val="100000"/>
              </a:lnSpc>
              <a:spcBef>
                <a:spcPts val="1200"/>
              </a:spcBef>
              <a:spcAft>
                <a:spcPts val="0"/>
              </a:spcAft>
              <a:buSzPts val="1800"/>
              <a:buChar char="●"/>
            </a:pPr>
            <a:r>
              <a:rPr lang="en-US" sz="2000"/>
              <a:t>Truelab device automatically records data within the system whenever it encounters an error. </a:t>
            </a:r>
            <a:endParaRPr/>
          </a:p>
          <a:p>
            <a:pPr indent="-317500" lvl="1" marL="914400" rtl="0" algn="l">
              <a:lnSpc>
                <a:spcPct val="100000"/>
              </a:lnSpc>
              <a:spcBef>
                <a:spcPts val="0"/>
              </a:spcBef>
              <a:spcAft>
                <a:spcPts val="0"/>
              </a:spcAft>
              <a:buSzPts val="1400"/>
              <a:buChar char="○"/>
            </a:pPr>
            <a:r>
              <a:rPr lang="en-US" sz="1600"/>
              <a:t>Users can generate a log file to send to Molbio to help resolve errors – instructions can be found in the user guide</a:t>
            </a:r>
            <a:endParaRPr/>
          </a:p>
          <a:p>
            <a:pPr indent="-317500" lvl="1" marL="914400" rtl="0" algn="l">
              <a:lnSpc>
                <a:spcPct val="100000"/>
              </a:lnSpc>
              <a:spcBef>
                <a:spcPts val="0"/>
              </a:spcBef>
              <a:spcAft>
                <a:spcPts val="1200"/>
              </a:spcAft>
              <a:buSzPts val="1400"/>
              <a:buChar char="○"/>
            </a:pPr>
            <a:r>
              <a:rPr lang="en-US" sz="1600"/>
              <a:t>If a test is in progress when the error occurs, you should create the log file before beginning the next test. </a:t>
            </a:r>
            <a:endParaRPr/>
          </a:p>
        </p:txBody>
      </p:sp>
      <p:sp>
        <p:nvSpPr>
          <p:cNvPr id="715" name="Google Shape;715;p86"/>
          <p:cNvSpPr/>
          <p:nvPr/>
        </p:nvSpPr>
        <p:spPr>
          <a:xfrm>
            <a:off x="6943679" y="262189"/>
            <a:ext cx="1888621" cy="1888621"/>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ExtraBold"/>
                <a:ea typeface="Montserrat ExtraBold"/>
                <a:cs typeface="Montserrat ExtraBold"/>
                <a:sym typeface="Montserrat ExtraBold"/>
              </a:rPr>
              <a:t>Molbio has created a Troubleshooting, Alerts and Errors handout for Trueprep and Truelab (included)</a:t>
            </a:r>
            <a:endParaRPr b="0" i="0" sz="1400" u="none" cap="none" strike="noStrike">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7"/>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21" name="Google Shape;721;p87"/>
          <p:cNvSpPr txBox="1"/>
          <p:nvPr>
            <p:ph idx="1" type="body"/>
          </p:nvPr>
        </p:nvSpPr>
        <p:spPr>
          <a:xfrm>
            <a:off x="4400550" y="1323974"/>
            <a:ext cx="4410788" cy="282289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1: Cartridge Valve Error</a:t>
            </a:r>
            <a:endParaRPr/>
          </a:p>
          <a:p>
            <a:pPr indent="-342900" lvl="0" marL="457200" rtl="0" algn="l">
              <a:lnSpc>
                <a:spcPct val="100000"/>
              </a:lnSpc>
              <a:spcBef>
                <a:spcPts val="0"/>
              </a:spcBef>
              <a:spcAft>
                <a:spcPts val="0"/>
              </a:spcAft>
              <a:buSzPts val="1800"/>
              <a:buChar char="●"/>
            </a:pPr>
            <a:r>
              <a:rPr lang="en-US"/>
              <a:t>Meaning: Cartridge valve is damaged</a:t>
            </a:r>
            <a:endParaRPr/>
          </a:p>
          <a:p>
            <a:pPr indent="-342900" lvl="0" marL="457200" rtl="0" algn="l">
              <a:lnSpc>
                <a:spcPct val="100000"/>
              </a:lnSpc>
              <a:spcBef>
                <a:spcPts val="0"/>
              </a:spcBef>
              <a:spcAft>
                <a:spcPts val="0"/>
              </a:spcAft>
              <a:buSzPts val="1800"/>
              <a:buChar char="●"/>
            </a:pPr>
            <a:r>
              <a:rPr lang="en-US"/>
              <a:t>Solution: Start over. Process remainder of sample in lysis buffer and load into new cartridge.</a:t>
            </a:r>
            <a:endParaRPr/>
          </a:p>
        </p:txBody>
      </p:sp>
      <p:pic>
        <p:nvPicPr>
          <p:cNvPr id="722" name="Google Shape;722;p87"/>
          <p:cNvPicPr preferRelativeResize="0"/>
          <p:nvPr/>
        </p:nvPicPr>
        <p:blipFill rotWithShape="1">
          <a:blip r:embed="rId3">
            <a:alphaModFix/>
          </a:blip>
          <a:srcRect b="0" l="0" r="0" t="0"/>
          <a:stretch/>
        </p:blipFill>
        <p:spPr>
          <a:xfrm>
            <a:off x="493939" y="1208087"/>
            <a:ext cx="3004912" cy="301752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8"/>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28" name="Google Shape;728;p88"/>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2: Cartridge Error</a:t>
            </a:r>
            <a:endParaRPr/>
          </a:p>
          <a:p>
            <a:pPr indent="-342900" lvl="0" marL="457200" rtl="0" algn="l">
              <a:lnSpc>
                <a:spcPct val="100000"/>
              </a:lnSpc>
              <a:spcBef>
                <a:spcPts val="0"/>
              </a:spcBef>
              <a:spcAft>
                <a:spcPts val="0"/>
              </a:spcAft>
              <a:buSzPts val="1800"/>
              <a:buChar char="●"/>
            </a:pPr>
            <a:r>
              <a:rPr lang="en-US"/>
              <a:t>Meaning: Pressure drop error</a:t>
            </a:r>
            <a:endParaRPr/>
          </a:p>
          <a:p>
            <a:pPr indent="-342900" lvl="0" marL="457200" rtl="0" algn="l">
              <a:lnSpc>
                <a:spcPct val="100000"/>
              </a:lnSpc>
              <a:spcBef>
                <a:spcPts val="0"/>
              </a:spcBef>
              <a:spcAft>
                <a:spcPts val="0"/>
              </a:spcAft>
              <a:buSzPts val="1800"/>
              <a:buChar char="●"/>
            </a:pPr>
            <a:r>
              <a:rPr lang="en-US"/>
              <a:t>Solution: Start over. Process remainder of sample in lysis buffer and load into new cartridge.</a:t>
            </a:r>
            <a:endParaRPr/>
          </a:p>
        </p:txBody>
      </p:sp>
      <p:pic>
        <p:nvPicPr>
          <p:cNvPr id="729" name="Google Shape;729;p88"/>
          <p:cNvPicPr preferRelativeResize="0"/>
          <p:nvPr/>
        </p:nvPicPr>
        <p:blipFill rotWithShape="1">
          <a:blip r:embed="rId3">
            <a:alphaModFix/>
          </a:blip>
          <a:srcRect b="0" l="0" r="0" t="0"/>
          <a:stretch/>
        </p:blipFill>
        <p:spPr>
          <a:xfrm>
            <a:off x="501650" y="1286227"/>
            <a:ext cx="2983947" cy="30175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9"/>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35" name="Google Shape;735;p89"/>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3: Cartridge Clogged</a:t>
            </a:r>
            <a:endParaRPr/>
          </a:p>
          <a:p>
            <a:pPr indent="-342900" lvl="0" marL="457200" rtl="0" algn="l">
              <a:lnSpc>
                <a:spcPct val="100000"/>
              </a:lnSpc>
              <a:spcBef>
                <a:spcPts val="0"/>
              </a:spcBef>
              <a:spcAft>
                <a:spcPts val="0"/>
              </a:spcAft>
              <a:buSzPts val="1800"/>
              <a:buChar char="●"/>
            </a:pPr>
            <a:r>
              <a:rPr lang="en-US"/>
              <a:t>Meaning: Sample/specimen is too thick</a:t>
            </a:r>
            <a:endParaRPr/>
          </a:p>
          <a:p>
            <a:pPr indent="-342900" lvl="0" marL="457200" rtl="0" algn="l">
              <a:lnSpc>
                <a:spcPct val="100000"/>
              </a:lnSpc>
              <a:spcBef>
                <a:spcPts val="0"/>
              </a:spcBef>
              <a:spcAft>
                <a:spcPts val="0"/>
              </a:spcAft>
              <a:buSzPts val="1800"/>
              <a:buChar char="●"/>
            </a:pPr>
            <a:r>
              <a:rPr lang="en-US"/>
              <a:t>Solution: Ensure sample is liquefied and pipettable. Repeat extraction with new cartridge/request for new sample.</a:t>
            </a:r>
            <a:endParaRPr/>
          </a:p>
        </p:txBody>
      </p:sp>
      <p:pic>
        <p:nvPicPr>
          <p:cNvPr id="736" name="Google Shape;736;p89"/>
          <p:cNvPicPr preferRelativeResize="0"/>
          <p:nvPr/>
        </p:nvPicPr>
        <p:blipFill rotWithShape="1">
          <a:blip r:embed="rId3">
            <a:alphaModFix/>
          </a:blip>
          <a:srcRect b="35555" l="0" r="0" t="0"/>
          <a:stretch/>
        </p:blipFill>
        <p:spPr>
          <a:xfrm>
            <a:off x="558799" y="1222049"/>
            <a:ext cx="3081633" cy="31103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0"/>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42" name="Google Shape;742;p90"/>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6: Cartridge not Loaded</a:t>
            </a:r>
            <a:endParaRPr/>
          </a:p>
          <a:p>
            <a:pPr indent="-342900" lvl="0" marL="457200" rtl="0" algn="l">
              <a:lnSpc>
                <a:spcPct val="100000"/>
              </a:lnSpc>
              <a:spcBef>
                <a:spcPts val="0"/>
              </a:spcBef>
              <a:spcAft>
                <a:spcPts val="0"/>
              </a:spcAft>
              <a:buSzPts val="1800"/>
              <a:buChar char="●"/>
            </a:pPr>
            <a:r>
              <a:rPr lang="en-US"/>
              <a:t>Meaning: Cartridge not detected</a:t>
            </a:r>
            <a:endParaRPr/>
          </a:p>
          <a:p>
            <a:pPr indent="-342900" lvl="0" marL="457200" rtl="0" algn="l">
              <a:lnSpc>
                <a:spcPct val="100000"/>
              </a:lnSpc>
              <a:spcBef>
                <a:spcPts val="0"/>
              </a:spcBef>
              <a:spcAft>
                <a:spcPts val="0"/>
              </a:spcAft>
              <a:buSzPts val="1800"/>
              <a:buChar char="●"/>
            </a:pPr>
            <a:r>
              <a:rPr lang="en-US"/>
              <a:t>Solution: Ensure cartridge is loaded properly in correct orientation</a:t>
            </a:r>
            <a:endParaRPr/>
          </a:p>
        </p:txBody>
      </p:sp>
      <p:pic>
        <p:nvPicPr>
          <p:cNvPr id="743" name="Google Shape;743;p90"/>
          <p:cNvPicPr preferRelativeResize="0"/>
          <p:nvPr/>
        </p:nvPicPr>
        <p:blipFill rotWithShape="1">
          <a:blip r:embed="rId3">
            <a:alphaModFix/>
          </a:blip>
          <a:srcRect b="35535" l="0" r="0" t="0"/>
          <a:stretch/>
        </p:blipFill>
        <p:spPr>
          <a:xfrm>
            <a:off x="501650" y="1017725"/>
            <a:ext cx="3287934" cy="33157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91"/>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49" name="Google Shape;749;p91"/>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9: Reset Card Error</a:t>
            </a:r>
            <a:endParaRPr/>
          </a:p>
          <a:p>
            <a:pPr indent="-342900" lvl="0" marL="457200" rtl="0" algn="l">
              <a:lnSpc>
                <a:spcPct val="100000"/>
              </a:lnSpc>
              <a:spcBef>
                <a:spcPts val="0"/>
              </a:spcBef>
              <a:spcAft>
                <a:spcPts val="0"/>
              </a:spcAft>
              <a:buSzPts val="1800"/>
              <a:buChar char="●"/>
            </a:pPr>
            <a:r>
              <a:rPr lang="en-US"/>
              <a:t>Meaning: Problem with the reset card or QR code reader</a:t>
            </a:r>
            <a:endParaRPr/>
          </a:p>
          <a:p>
            <a:pPr indent="-342900" lvl="0" marL="457200" rtl="0" algn="l">
              <a:lnSpc>
                <a:spcPct val="100000"/>
              </a:lnSpc>
              <a:spcBef>
                <a:spcPts val="0"/>
              </a:spcBef>
              <a:spcAft>
                <a:spcPts val="0"/>
              </a:spcAft>
              <a:buSzPts val="1800"/>
              <a:buChar char="●"/>
            </a:pPr>
            <a:r>
              <a:rPr lang="en-US"/>
              <a:t>Solution: Contact Molbio support</a:t>
            </a:r>
            <a:endParaRPr/>
          </a:p>
        </p:txBody>
      </p:sp>
      <p:pic>
        <p:nvPicPr>
          <p:cNvPr id="750" name="Google Shape;750;p91"/>
          <p:cNvPicPr preferRelativeResize="0"/>
          <p:nvPr/>
        </p:nvPicPr>
        <p:blipFill rotWithShape="1">
          <a:blip r:embed="rId3">
            <a:alphaModFix/>
          </a:blip>
          <a:srcRect b="0" l="0" r="0" t="0"/>
          <a:stretch/>
        </p:blipFill>
        <p:spPr>
          <a:xfrm>
            <a:off x="501650" y="1017725"/>
            <a:ext cx="3402566" cy="335014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2"/>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56" name="Google Shape;756;p92"/>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10: Invalid Reset Card</a:t>
            </a:r>
            <a:endParaRPr/>
          </a:p>
          <a:p>
            <a:pPr indent="-342900" lvl="0" marL="457200" rtl="0" algn="l">
              <a:lnSpc>
                <a:spcPct val="100000"/>
              </a:lnSpc>
              <a:spcBef>
                <a:spcPts val="0"/>
              </a:spcBef>
              <a:spcAft>
                <a:spcPts val="0"/>
              </a:spcAft>
              <a:buSzPts val="1800"/>
              <a:buChar char="●"/>
            </a:pPr>
            <a:r>
              <a:rPr lang="en-US"/>
              <a:t>Meaning: Problem with the reset card or QR code reader</a:t>
            </a:r>
            <a:endParaRPr/>
          </a:p>
          <a:p>
            <a:pPr indent="-342900" lvl="0" marL="457200" rtl="0" algn="l">
              <a:lnSpc>
                <a:spcPct val="100000"/>
              </a:lnSpc>
              <a:spcBef>
                <a:spcPts val="0"/>
              </a:spcBef>
              <a:spcAft>
                <a:spcPts val="0"/>
              </a:spcAft>
              <a:buSzPts val="1800"/>
              <a:buChar char="●"/>
            </a:pPr>
            <a:r>
              <a:rPr lang="en-US"/>
              <a:t>Solution: Contact Molbio support</a:t>
            </a:r>
            <a:endParaRPr/>
          </a:p>
        </p:txBody>
      </p:sp>
      <p:pic>
        <p:nvPicPr>
          <p:cNvPr id="757" name="Google Shape;757;p92"/>
          <p:cNvPicPr preferRelativeResize="0"/>
          <p:nvPr/>
        </p:nvPicPr>
        <p:blipFill rotWithShape="1">
          <a:blip r:embed="rId3">
            <a:alphaModFix/>
          </a:blip>
          <a:srcRect b="0" l="0" r="0" t="0"/>
          <a:stretch/>
        </p:blipFill>
        <p:spPr>
          <a:xfrm>
            <a:off x="606425" y="1066005"/>
            <a:ext cx="3165475" cy="31520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3"/>
          <p:cNvSpPr txBox="1"/>
          <p:nvPr>
            <p:ph type="title"/>
          </p:nvPr>
        </p:nvSpPr>
        <p:spPr>
          <a:xfrm>
            <a:off x="311700" y="314325"/>
            <a:ext cx="8520600" cy="70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US"/>
              <a:t>Trueprep Error Messages</a:t>
            </a:r>
            <a:endParaRPr/>
          </a:p>
        </p:txBody>
      </p:sp>
      <p:sp>
        <p:nvSpPr>
          <p:cNvPr id="763" name="Google Shape;763;p93"/>
          <p:cNvSpPr txBox="1"/>
          <p:nvPr>
            <p:ph idx="1" type="body"/>
          </p:nvPr>
        </p:nvSpPr>
        <p:spPr>
          <a:xfrm>
            <a:off x="4381499" y="1286227"/>
            <a:ext cx="4260851" cy="301148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Error 11: RTD-L Error</a:t>
            </a:r>
            <a:endParaRPr/>
          </a:p>
          <a:p>
            <a:pPr indent="-342900" lvl="0" marL="457200" rtl="0" algn="l">
              <a:lnSpc>
                <a:spcPct val="100000"/>
              </a:lnSpc>
              <a:spcBef>
                <a:spcPts val="0"/>
              </a:spcBef>
              <a:spcAft>
                <a:spcPts val="0"/>
              </a:spcAft>
              <a:buSzPts val="1800"/>
              <a:buChar char="●"/>
            </a:pPr>
            <a:r>
              <a:rPr lang="en-US"/>
              <a:t>Meaning: Device heater plates not working</a:t>
            </a:r>
            <a:endParaRPr/>
          </a:p>
          <a:p>
            <a:pPr indent="-342900" lvl="0" marL="457200" rtl="0" algn="l">
              <a:lnSpc>
                <a:spcPct val="100000"/>
              </a:lnSpc>
              <a:spcBef>
                <a:spcPts val="0"/>
              </a:spcBef>
              <a:spcAft>
                <a:spcPts val="0"/>
              </a:spcAft>
              <a:buSzPts val="1800"/>
              <a:buChar char="●"/>
            </a:pPr>
            <a:r>
              <a:rPr lang="en-US"/>
              <a:t>Solution: Contact Molbio support</a:t>
            </a:r>
            <a:endParaRPr/>
          </a:p>
          <a:p>
            <a:pPr indent="-228600" lvl="0" marL="457200" rtl="0" algn="l">
              <a:lnSpc>
                <a:spcPct val="100000"/>
              </a:lnSpc>
              <a:spcBef>
                <a:spcPts val="0"/>
              </a:spcBef>
              <a:spcAft>
                <a:spcPts val="0"/>
              </a:spcAft>
              <a:buSzPts val="1800"/>
              <a:buNone/>
            </a:pPr>
            <a:r>
              <a:t/>
            </a:r>
            <a:endParaRPr/>
          </a:p>
          <a:p>
            <a:pPr indent="0" lvl="0" marL="114300" rtl="0" algn="l">
              <a:lnSpc>
                <a:spcPct val="100000"/>
              </a:lnSpc>
              <a:spcBef>
                <a:spcPts val="0"/>
              </a:spcBef>
              <a:spcAft>
                <a:spcPts val="0"/>
              </a:spcAft>
              <a:buSzPts val="1800"/>
              <a:buNone/>
            </a:pPr>
            <a:r>
              <a:rPr b="1" lang="en-US"/>
              <a:t>Error 12: RTD-E Error</a:t>
            </a:r>
            <a:endParaRPr/>
          </a:p>
          <a:p>
            <a:pPr indent="-342900" lvl="0" marL="457200" rtl="0" algn="l">
              <a:lnSpc>
                <a:spcPct val="100000"/>
              </a:lnSpc>
              <a:spcBef>
                <a:spcPts val="0"/>
              </a:spcBef>
              <a:spcAft>
                <a:spcPts val="0"/>
              </a:spcAft>
              <a:buSzPts val="1800"/>
              <a:buChar char="●"/>
            </a:pPr>
            <a:r>
              <a:rPr lang="en-US"/>
              <a:t>Meaning: Device heater plates not working</a:t>
            </a:r>
            <a:endParaRPr/>
          </a:p>
          <a:p>
            <a:pPr indent="-342900" lvl="0" marL="457200" rtl="0" algn="l">
              <a:lnSpc>
                <a:spcPct val="100000"/>
              </a:lnSpc>
              <a:spcBef>
                <a:spcPts val="0"/>
              </a:spcBef>
              <a:spcAft>
                <a:spcPts val="0"/>
              </a:spcAft>
              <a:buSzPts val="1800"/>
              <a:buChar char="●"/>
            </a:pPr>
            <a:r>
              <a:rPr lang="en-US"/>
              <a:t>Solution: Contact Molbio support</a:t>
            </a:r>
            <a:endParaRPr/>
          </a:p>
        </p:txBody>
      </p:sp>
      <p:pic>
        <p:nvPicPr>
          <p:cNvPr id="764" name="Google Shape;764;p93"/>
          <p:cNvPicPr preferRelativeResize="0"/>
          <p:nvPr/>
        </p:nvPicPr>
        <p:blipFill rotWithShape="1">
          <a:blip r:embed="rId3">
            <a:alphaModFix/>
          </a:blip>
          <a:srcRect b="0" l="0" r="0" t="0"/>
          <a:stretch/>
        </p:blipFill>
        <p:spPr>
          <a:xfrm>
            <a:off x="577850" y="1179512"/>
            <a:ext cx="3019995" cy="301148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Truelab Error Messages</a:t>
            </a:r>
            <a:endParaRPr/>
          </a:p>
        </p:txBody>
      </p:sp>
      <p:sp>
        <p:nvSpPr>
          <p:cNvPr id="770" name="Google Shape;770;p94"/>
          <p:cNvSpPr/>
          <p:nvPr/>
        </p:nvSpPr>
        <p:spPr>
          <a:xfrm>
            <a:off x="642571"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Error 1: Thermal cycling error</a:t>
            </a:r>
            <a:endParaRPr b="0" i="0" sz="1400" u="none" cap="none" strike="noStrike">
              <a:solidFill>
                <a:srgbClr val="000000"/>
              </a:solidFill>
              <a:latin typeface="Arial"/>
              <a:ea typeface="Arial"/>
              <a:cs typeface="Arial"/>
              <a:sym typeface="Arial"/>
            </a:endParaRPr>
          </a:p>
        </p:txBody>
      </p:sp>
      <p:sp>
        <p:nvSpPr>
          <p:cNvPr id="771" name="Google Shape;771;p94"/>
          <p:cNvSpPr/>
          <p:nvPr/>
        </p:nvSpPr>
        <p:spPr>
          <a:xfrm>
            <a:off x="2243504"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Error 2: Test stopped manually</a:t>
            </a:r>
            <a:endParaRPr b="0" i="0" sz="1400" u="none" cap="none" strike="noStrike">
              <a:solidFill>
                <a:srgbClr val="000000"/>
              </a:solidFill>
              <a:latin typeface="Arial"/>
              <a:ea typeface="Arial"/>
              <a:cs typeface="Arial"/>
              <a:sym typeface="Arial"/>
            </a:endParaRPr>
          </a:p>
        </p:txBody>
      </p:sp>
      <p:sp>
        <p:nvSpPr>
          <p:cNvPr id="772" name="Google Shape;772;p94"/>
          <p:cNvSpPr/>
          <p:nvPr/>
        </p:nvSpPr>
        <p:spPr>
          <a:xfrm>
            <a:off x="3844437"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Error 3: Incorrect optical profile</a:t>
            </a:r>
            <a:endParaRPr b="0" i="0" sz="1400" u="none" cap="none" strike="noStrike">
              <a:solidFill>
                <a:srgbClr val="000000"/>
              </a:solidFill>
              <a:latin typeface="Arial"/>
              <a:ea typeface="Arial"/>
              <a:cs typeface="Arial"/>
              <a:sym typeface="Arial"/>
            </a:endParaRPr>
          </a:p>
        </p:txBody>
      </p:sp>
      <p:sp>
        <p:nvSpPr>
          <p:cNvPr id="773" name="Google Shape;773;p94"/>
          <p:cNvSpPr/>
          <p:nvPr/>
        </p:nvSpPr>
        <p:spPr>
          <a:xfrm>
            <a:off x="5422656"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Error 4: Runtime error</a:t>
            </a:r>
            <a:endParaRPr b="0" i="0" sz="1400" u="none" cap="none" strike="noStrike">
              <a:solidFill>
                <a:srgbClr val="000000"/>
              </a:solidFill>
              <a:latin typeface="Arial"/>
              <a:ea typeface="Arial"/>
              <a:cs typeface="Arial"/>
              <a:sym typeface="Arial"/>
            </a:endParaRPr>
          </a:p>
        </p:txBody>
      </p:sp>
      <p:sp>
        <p:nvSpPr>
          <p:cNvPr id="774" name="Google Shape;774;p94"/>
          <p:cNvSpPr/>
          <p:nvPr/>
        </p:nvSpPr>
        <p:spPr>
          <a:xfrm>
            <a:off x="7000875"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Error 5: Probe check error</a:t>
            </a:r>
            <a:endParaRPr b="0" i="0" sz="1400" u="none" cap="none" strike="noStrike">
              <a:solidFill>
                <a:srgbClr val="000000"/>
              </a:solidFill>
              <a:latin typeface="Arial"/>
              <a:ea typeface="Arial"/>
              <a:cs typeface="Arial"/>
              <a:sym typeface="Arial"/>
            </a:endParaRPr>
          </a:p>
        </p:txBody>
      </p:sp>
      <p:sp>
        <p:nvSpPr>
          <p:cNvPr id="775" name="Google Shape;775;p94"/>
          <p:cNvSpPr txBox="1"/>
          <p:nvPr/>
        </p:nvSpPr>
        <p:spPr>
          <a:xfrm>
            <a:off x="642571" y="2954215"/>
            <a:ext cx="7729904"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Solution: </a:t>
            </a:r>
            <a:r>
              <a:rPr b="0" i="0" lang="en-US" sz="1400" u="none" cap="none" strike="noStrike">
                <a:solidFill>
                  <a:srgbClr val="000000"/>
                </a:solidFill>
                <a:latin typeface="Montserrat"/>
                <a:ea typeface="Montserrat"/>
                <a:cs typeface="Montserrat"/>
                <a:sym typeface="Montserrat"/>
              </a:rPr>
              <a:t>Repeat the run using a fresh chip and reload the elute by pressing the repeat button. Follow user guidelines for proper loading of elute onto the white reaction well of the chip. Contact the Molbio support team if the problem persists.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0"/>
          <p:cNvSpPr txBox="1"/>
          <p:nvPr>
            <p:ph type="title"/>
          </p:nvPr>
        </p:nvSpPr>
        <p:spPr>
          <a:xfrm>
            <a:off x="1348230" y="1887778"/>
            <a:ext cx="3957900" cy="354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lang="en-US" sz="1800"/>
              <a:t>Truenat TB PCR Testing</a:t>
            </a:r>
            <a:endParaRPr/>
          </a:p>
        </p:txBody>
      </p:sp>
      <p:sp>
        <p:nvSpPr>
          <p:cNvPr id="362" name="Google Shape;362;p50"/>
          <p:cNvSpPr txBox="1"/>
          <p:nvPr>
            <p:ph idx="2" type="title"/>
          </p:nvPr>
        </p:nvSpPr>
        <p:spPr>
          <a:xfrm>
            <a:off x="681705" y="1851214"/>
            <a:ext cx="770100" cy="42802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solidFill>
                  <a:schemeClr val="accent2"/>
                </a:solidFill>
              </a:rPr>
              <a:t>01.</a:t>
            </a:r>
            <a:endParaRPr>
              <a:solidFill>
                <a:schemeClr val="accent2"/>
              </a:solidFill>
            </a:endParaRPr>
          </a:p>
        </p:txBody>
      </p:sp>
      <p:sp>
        <p:nvSpPr>
          <p:cNvPr id="363" name="Google Shape;363;p50"/>
          <p:cNvSpPr txBox="1"/>
          <p:nvPr>
            <p:ph idx="3" type="title"/>
          </p:nvPr>
        </p:nvSpPr>
        <p:spPr>
          <a:xfrm>
            <a:off x="1348230" y="2676812"/>
            <a:ext cx="3957900" cy="354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lang="en-US" sz="1800"/>
              <a:t>Equipment and Reagents</a:t>
            </a:r>
            <a:endParaRPr/>
          </a:p>
        </p:txBody>
      </p:sp>
      <p:sp>
        <p:nvSpPr>
          <p:cNvPr id="364" name="Google Shape;364;p50"/>
          <p:cNvSpPr txBox="1"/>
          <p:nvPr>
            <p:ph idx="5" type="title"/>
          </p:nvPr>
        </p:nvSpPr>
        <p:spPr>
          <a:xfrm>
            <a:off x="681705" y="2644058"/>
            <a:ext cx="770100" cy="42040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t>02.</a:t>
            </a:r>
            <a:endParaRPr/>
          </a:p>
        </p:txBody>
      </p:sp>
      <p:sp>
        <p:nvSpPr>
          <p:cNvPr id="365" name="Google Shape;365;p50"/>
          <p:cNvSpPr txBox="1"/>
          <p:nvPr>
            <p:ph idx="6" type="title"/>
          </p:nvPr>
        </p:nvSpPr>
        <p:spPr>
          <a:xfrm>
            <a:off x="1348230" y="3462037"/>
            <a:ext cx="3957900" cy="354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lang="en-US" sz="1800"/>
              <a:t>Truenat Test Procedures</a:t>
            </a:r>
            <a:endParaRPr/>
          </a:p>
        </p:txBody>
      </p:sp>
      <p:sp>
        <p:nvSpPr>
          <p:cNvPr id="366" name="Google Shape;366;p50"/>
          <p:cNvSpPr txBox="1"/>
          <p:nvPr>
            <p:ph idx="8" type="title"/>
          </p:nvPr>
        </p:nvSpPr>
        <p:spPr>
          <a:xfrm>
            <a:off x="681705" y="3429281"/>
            <a:ext cx="770100" cy="42041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t>03.</a:t>
            </a:r>
            <a:endParaRPr/>
          </a:p>
        </p:txBody>
      </p:sp>
      <p:sp>
        <p:nvSpPr>
          <p:cNvPr id="367" name="Google Shape;367;p50"/>
          <p:cNvSpPr txBox="1"/>
          <p:nvPr>
            <p:ph idx="9" type="title"/>
          </p:nvPr>
        </p:nvSpPr>
        <p:spPr>
          <a:xfrm>
            <a:off x="1348230" y="4247260"/>
            <a:ext cx="3957900" cy="354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lang="en-US" sz="1800"/>
              <a:t>Infrastructure Requirements</a:t>
            </a:r>
            <a:endParaRPr/>
          </a:p>
        </p:txBody>
      </p:sp>
      <p:sp>
        <p:nvSpPr>
          <p:cNvPr id="368" name="Google Shape;368;p50"/>
          <p:cNvSpPr txBox="1"/>
          <p:nvPr>
            <p:ph idx="14" type="title"/>
          </p:nvPr>
        </p:nvSpPr>
        <p:spPr>
          <a:xfrm>
            <a:off x="681705" y="4214504"/>
            <a:ext cx="770100" cy="42041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t>04.</a:t>
            </a:r>
            <a:endParaRPr/>
          </a:p>
        </p:txBody>
      </p:sp>
      <p:sp>
        <p:nvSpPr>
          <p:cNvPr id="369" name="Google Shape;369;p50"/>
          <p:cNvSpPr txBox="1"/>
          <p:nvPr/>
        </p:nvSpPr>
        <p:spPr>
          <a:xfrm>
            <a:off x="637561" y="665189"/>
            <a:ext cx="5637114" cy="755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Montserrat ExtraBold"/>
              <a:buNone/>
            </a:pPr>
            <a:r>
              <a:rPr b="1" i="0" lang="en-US" sz="2800" u="none" cap="none" strike="noStrike">
                <a:solidFill>
                  <a:schemeClr val="accent1"/>
                </a:solidFill>
                <a:latin typeface="Montserrat ExtraBold"/>
                <a:ea typeface="Montserrat ExtraBold"/>
                <a:cs typeface="Montserrat ExtraBold"/>
                <a:sym typeface="Montserrat ExtraBold"/>
              </a:rPr>
              <a:t>MODULE 3: OPERATIONAL ASPECTS- COURSE OUTLINE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Truelab Error Messages</a:t>
            </a:r>
            <a:endParaRPr/>
          </a:p>
        </p:txBody>
      </p:sp>
      <p:sp>
        <p:nvSpPr>
          <p:cNvPr id="781" name="Google Shape;781;p95"/>
          <p:cNvSpPr/>
          <p:nvPr/>
        </p:nvSpPr>
        <p:spPr>
          <a:xfrm>
            <a:off x="3844437" y="1374531"/>
            <a:ext cx="1371600" cy="1371600"/>
          </a:xfrm>
          <a:prstGeom prst="rect">
            <a:avLst/>
          </a:prstGeom>
          <a:solidFill>
            <a:schemeClr val="accent3"/>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INVALID</a:t>
            </a:r>
            <a:endParaRPr b="0" i="0" sz="1400" u="none" cap="none" strike="noStrike">
              <a:solidFill>
                <a:srgbClr val="000000"/>
              </a:solidFill>
              <a:latin typeface="Arial"/>
              <a:ea typeface="Arial"/>
              <a:cs typeface="Arial"/>
              <a:sym typeface="Arial"/>
            </a:endParaRPr>
          </a:p>
        </p:txBody>
      </p:sp>
      <p:sp>
        <p:nvSpPr>
          <p:cNvPr id="782" name="Google Shape;782;p95"/>
          <p:cNvSpPr txBox="1"/>
          <p:nvPr/>
        </p:nvSpPr>
        <p:spPr>
          <a:xfrm>
            <a:off x="642571" y="2954215"/>
            <a:ext cx="77298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Meaning: </a:t>
            </a:r>
            <a:r>
              <a:rPr b="0" i="0" lang="en-US" sz="1400" u="none" cap="none" strike="noStrike">
                <a:solidFill>
                  <a:srgbClr val="000000"/>
                </a:solidFill>
                <a:latin typeface="Montserrat"/>
                <a:ea typeface="Montserrat"/>
                <a:cs typeface="Montserrat"/>
                <a:sym typeface="Montserrat"/>
              </a:rPr>
              <a:t>Internal control did not amplify in PCR or improper sample extraction.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Solution: I</a:t>
            </a:r>
            <a:r>
              <a:rPr b="0" i="0" lang="en-US" sz="1400" u="none" cap="none" strike="noStrike">
                <a:solidFill>
                  <a:srgbClr val="000000"/>
                </a:solidFill>
                <a:latin typeface="Montserrat"/>
                <a:ea typeface="Montserrat"/>
                <a:cs typeface="Montserrat"/>
                <a:sym typeface="Montserrat"/>
              </a:rPr>
              <a:t>f </a:t>
            </a:r>
            <a:r>
              <a:rPr lang="en-US">
                <a:latin typeface="Montserrat"/>
                <a:ea typeface="Montserrat"/>
                <a:cs typeface="Montserrat"/>
                <a:sym typeface="Montserrat"/>
              </a:rPr>
              <a:t>the test result is </a:t>
            </a:r>
            <a:r>
              <a:rPr b="0" i="0" lang="en-US" sz="1400" u="none" cap="none" strike="noStrike">
                <a:solidFill>
                  <a:srgbClr val="000000"/>
                </a:solidFill>
                <a:latin typeface="Montserrat"/>
                <a:ea typeface="Montserrat"/>
                <a:cs typeface="Montserrat"/>
                <a:sym typeface="Montserrat"/>
              </a:rPr>
              <a:t>Invalid, process the sample again and run elute using another chip. If </a:t>
            </a:r>
            <a:r>
              <a:rPr lang="en-US">
                <a:latin typeface="Montserrat"/>
                <a:ea typeface="Montserrat"/>
                <a:cs typeface="Montserrat"/>
                <a:sym typeface="Montserrat"/>
              </a:rPr>
              <a:t>the result is </a:t>
            </a:r>
            <a:r>
              <a:rPr b="0" i="0" lang="en-US" sz="1400" u="none" cap="none" strike="noStrike">
                <a:solidFill>
                  <a:srgbClr val="000000"/>
                </a:solidFill>
                <a:latin typeface="Montserrat"/>
                <a:ea typeface="Montserrat"/>
                <a:cs typeface="Montserrat"/>
                <a:sym typeface="Montserrat"/>
              </a:rPr>
              <a:t> invalid again, request a </a:t>
            </a:r>
            <a:r>
              <a:rPr lang="en-US">
                <a:latin typeface="Montserrat"/>
                <a:ea typeface="Montserrat"/>
                <a:cs typeface="Montserrat"/>
                <a:sym typeface="Montserrat"/>
              </a:rPr>
              <a:t>fresh sample and repeat testing. </a:t>
            </a:r>
            <a:r>
              <a:rPr b="0" i="0" lang="en-US" sz="1400" u="none" cap="none" strike="noStrike">
                <a:solidFill>
                  <a:srgbClr val="000000"/>
                </a:solidFill>
                <a:latin typeface="Montserrat"/>
                <a:ea typeface="Montserrat"/>
                <a:cs typeface="Montserrat"/>
                <a:sym typeface="Montserrat"/>
              </a:rPr>
              <a:t>Contact the Molbio support team if the problem persists.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Truelab Alert Messages</a:t>
            </a:r>
            <a:endParaRPr/>
          </a:p>
        </p:txBody>
      </p:sp>
      <p:sp>
        <p:nvSpPr>
          <p:cNvPr id="788" name="Google Shape;788;p96"/>
          <p:cNvSpPr/>
          <p:nvPr/>
        </p:nvSpPr>
        <p:spPr>
          <a:xfrm>
            <a:off x="3844437" y="1374531"/>
            <a:ext cx="1371600" cy="1371600"/>
          </a:xfrm>
          <a:prstGeom prst="rect">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Unable to read chip information</a:t>
            </a:r>
            <a:endParaRPr b="0" i="0" sz="1400" u="none" cap="none" strike="noStrike">
              <a:solidFill>
                <a:srgbClr val="000000"/>
              </a:solidFill>
              <a:latin typeface="Arial"/>
              <a:ea typeface="Arial"/>
              <a:cs typeface="Arial"/>
              <a:sym typeface="Arial"/>
            </a:endParaRPr>
          </a:p>
        </p:txBody>
      </p:sp>
      <p:sp>
        <p:nvSpPr>
          <p:cNvPr id="789" name="Google Shape;789;p96"/>
          <p:cNvSpPr txBox="1"/>
          <p:nvPr/>
        </p:nvSpPr>
        <p:spPr>
          <a:xfrm>
            <a:off x="642571" y="2954215"/>
            <a:ext cx="7729904"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Meaning: </a:t>
            </a:r>
            <a:r>
              <a:rPr b="0" i="0" lang="en-US" sz="1400" u="none" cap="none" strike="noStrike">
                <a:solidFill>
                  <a:srgbClr val="000000"/>
                </a:solidFill>
                <a:latin typeface="Montserrat"/>
                <a:ea typeface="Montserrat"/>
                <a:cs typeface="Montserrat"/>
                <a:sym typeface="Montserrat"/>
              </a:rPr>
              <a:t>Analyzer was unable to read chip memory.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Solution: </a:t>
            </a:r>
            <a:r>
              <a:rPr b="0" i="0" lang="en-US" sz="1400" u="none" cap="none" strike="noStrike">
                <a:solidFill>
                  <a:srgbClr val="000000"/>
                </a:solidFill>
                <a:latin typeface="Montserrat"/>
                <a:ea typeface="Montserrat"/>
                <a:cs typeface="Montserrat"/>
                <a:sym typeface="Montserrat"/>
              </a:rPr>
              <a:t>Check if chip was loaded properly into the tray.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Remove the chip and re-select the profile from Status Screen and repeat the steps.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If message reappears, load a new chip and re-load the elute again.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Truelab Alert Messages</a:t>
            </a:r>
            <a:endParaRPr/>
          </a:p>
        </p:txBody>
      </p:sp>
      <p:sp>
        <p:nvSpPr>
          <p:cNvPr id="795" name="Google Shape;795;p97"/>
          <p:cNvSpPr/>
          <p:nvPr/>
        </p:nvSpPr>
        <p:spPr>
          <a:xfrm>
            <a:off x="3844437" y="1374531"/>
            <a:ext cx="1371600" cy="1371600"/>
          </a:xfrm>
          <a:prstGeom prst="rect">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Could not initialize. Please try again.</a:t>
            </a:r>
            <a:endParaRPr b="0" i="0" sz="1400" u="none" cap="none" strike="noStrike">
              <a:solidFill>
                <a:srgbClr val="000000"/>
              </a:solidFill>
              <a:latin typeface="Arial"/>
              <a:ea typeface="Arial"/>
              <a:cs typeface="Arial"/>
              <a:sym typeface="Arial"/>
            </a:endParaRPr>
          </a:p>
        </p:txBody>
      </p:sp>
      <p:sp>
        <p:nvSpPr>
          <p:cNvPr id="796" name="Google Shape;796;p97"/>
          <p:cNvSpPr txBox="1"/>
          <p:nvPr/>
        </p:nvSpPr>
        <p:spPr>
          <a:xfrm>
            <a:off x="642571" y="2954215"/>
            <a:ext cx="7729904"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Meaning: </a:t>
            </a:r>
            <a:r>
              <a:rPr b="0" i="0" lang="en-US" sz="1400" u="none" cap="none" strike="noStrike">
                <a:solidFill>
                  <a:srgbClr val="000000"/>
                </a:solidFill>
                <a:latin typeface="Montserrat"/>
                <a:ea typeface="Montserrat"/>
                <a:cs typeface="Montserrat"/>
                <a:sym typeface="Montserrat"/>
              </a:rPr>
              <a:t>The system was unable to establish an internal connection.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Solution: </a:t>
            </a:r>
            <a:r>
              <a:rPr b="0" i="0" lang="en-US" sz="1400" u="none" cap="none" strike="noStrike">
                <a:solidFill>
                  <a:srgbClr val="000000"/>
                </a:solidFill>
                <a:latin typeface="Montserrat"/>
                <a:ea typeface="Montserrat"/>
                <a:cs typeface="Montserrat"/>
                <a:sym typeface="Montserrat"/>
              </a:rPr>
              <a:t>Attempt the test again by using a new chip and re-loading the elute again.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Truelab Alert Messages</a:t>
            </a:r>
            <a:endParaRPr/>
          </a:p>
        </p:txBody>
      </p:sp>
      <p:sp>
        <p:nvSpPr>
          <p:cNvPr id="802" name="Google Shape;802;p98"/>
          <p:cNvSpPr/>
          <p:nvPr/>
        </p:nvSpPr>
        <p:spPr>
          <a:xfrm>
            <a:off x="3048000" y="1467219"/>
            <a:ext cx="1371600" cy="1371600"/>
          </a:xfrm>
          <a:prstGeom prst="rect">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Chip is already used</a:t>
            </a:r>
            <a:endParaRPr b="0" i="0" sz="1400" u="none" cap="none" strike="noStrike">
              <a:solidFill>
                <a:srgbClr val="000000"/>
              </a:solidFill>
              <a:latin typeface="Arial"/>
              <a:ea typeface="Arial"/>
              <a:cs typeface="Arial"/>
              <a:sym typeface="Arial"/>
            </a:endParaRPr>
          </a:p>
        </p:txBody>
      </p:sp>
      <p:sp>
        <p:nvSpPr>
          <p:cNvPr id="803" name="Google Shape;803;p98"/>
          <p:cNvSpPr txBox="1"/>
          <p:nvPr/>
        </p:nvSpPr>
        <p:spPr>
          <a:xfrm>
            <a:off x="642571" y="3121264"/>
            <a:ext cx="7729904"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Meaning: </a:t>
            </a:r>
            <a:r>
              <a:rPr b="0" i="0" lang="en-US" sz="1400" u="none" cap="none" strike="noStrike">
                <a:solidFill>
                  <a:srgbClr val="000000"/>
                </a:solidFill>
                <a:latin typeface="Montserrat"/>
                <a:ea typeface="Montserrat"/>
                <a:cs typeface="Montserrat"/>
                <a:sym typeface="Montserrat"/>
              </a:rPr>
              <a:t>User loaded a used chip or expired chip in the tray.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Solution: </a:t>
            </a:r>
            <a:r>
              <a:rPr b="0" i="0" lang="en-US" sz="1400" u="none" cap="none" strike="noStrike">
                <a:solidFill>
                  <a:srgbClr val="000000"/>
                </a:solidFill>
                <a:latin typeface="Montserrat"/>
                <a:ea typeface="Montserrat"/>
                <a:cs typeface="Montserrat"/>
                <a:sym typeface="Montserrat"/>
              </a:rPr>
              <a:t>Use a fresh chip and re-load the elute.</a:t>
            </a:r>
            <a:endParaRPr b="0" i="0" sz="1400" u="none" cap="none" strike="noStrike">
              <a:solidFill>
                <a:srgbClr val="000000"/>
              </a:solidFill>
              <a:latin typeface="Arial"/>
              <a:ea typeface="Arial"/>
              <a:cs typeface="Arial"/>
              <a:sym typeface="Arial"/>
            </a:endParaRPr>
          </a:p>
        </p:txBody>
      </p:sp>
      <p:sp>
        <p:nvSpPr>
          <p:cNvPr id="804" name="Google Shape;804;p98"/>
          <p:cNvSpPr/>
          <p:nvPr/>
        </p:nvSpPr>
        <p:spPr>
          <a:xfrm>
            <a:off x="4572000" y="1467219"/>
            <a:ext cx="1371600" cy="1371600"/>
          </a:xfrm>
          <a:prstGeom prst="rect">
            <a:avLst/>
          </a:prstGeom>
          <a:solidFill>
            <a:schemeClr val="accent1"/>
          </a:solidFill>
          <a:ln cap="flat" cmpd="sng" w="25400">
            <a:solidFill>
              <a:srgbClr val="BA50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Chip loaded is expired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Boardroom outline" id="810" name="Google Shape;810;p99"/>
          <p:cNvPicPr preferRelativeResize="0"/>
          <p:nvPr>
            <p:ph idx="2" type="pic"/>
          </p:nvPr>
        </p:nvPicPr>
        <p:blipFill rotWithShape="1">
          <a:blip r:embed="rId3">
            <a:alphaModFix/>
          </a:blip>
          <a:srcRect b="0" l="5842" r="5841" t="0"/>
          <a:stretch/>
        </p:blipFill>
        <p:spPr>
          <a:xfrm>
            <a:off x="4572000" y="-16908"/>
            <a:ext cx="4572000" cy="5177315"/>
          </a:xfrm>
          <a:prstGeom prst="rect">
            <a:avLst/>
          </a:prstGeom>
          <a:noFill/>
          <a:ln>
            <a:noFill/>
          </a:ln>
        </p:spPr>
      </p:pic>
      <p:sp>
        <p:nvSpPr>
          <p:cNvPr id="811" name="Google Shape;811;p99"/>
          <p:cNvSpPr txBox="1"/>
          <p:nvPr>
            <p:ph type="title"/>
          </p:nvPr>
        </p:nvSpPr>
        <p:spPr>
          <a:xfrm>
            <a:off x="723017" y="659298"/>
            <a:ext cx="4468107" cy="458147"/>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SzPct val="94276"/>
              <a:buNone/>
            </a:pPr>
            <a:r>
              <a:rPr lang="en-US"/>
              <a:t>Activity: Fix the Error</a:t>
            </a:r>
            <a:endParaRPr/>
          </a:p>
        </p:txBody>
      </p:sp>
      <p:sp>
        <p:nvSpPr>
          <p:cNvPr id="812" name="Google Shape;812;p99"/>
          <p:cNvSpPr txBox="1"/>
          <p:nvPr/>
        </p:nvSpPr>
        <p:spPr>
          <a:xfrm>
            <a:off x="728663" y="4792028"/>
            <a:ext cx="392430" cy="1857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25"/>
              <a:buFont typeface="Arial"/>
              <a:buNone/>
            </a:pPr>
            <a:r>
              <a:rPr b="0" i="0" lang="en-US" sz="825"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13" name="Google Shape;813;p99"/>
          <p:cNvSpPr txBox="1"/>
          <p:nvPr>
            <p:ph idx="1" type="body"/>
          </p:nvPr>
        </p:nvSpPr>
        <p:spPr>
          <a:xfrm>
            <a:off x="714375" y="1717022"/>
            <a:ext cx="3429001" cy="209642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00"/>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3600"/>
              <a:t>INFRASTRUCTURE REQUIREMENTS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01"/>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Power</a:t>
            </a:r>
            <a:endParaRPr/>
          </a:p>
        </p:txBody>
      </p:sp>
      <p:sp>
        <p:nvSpPr>
          <p:cNvPr id="824" name="Google Shape;824;p101"/>
          <p:cNvSpPr txBox="1"/>
          <p:nvPr>
            <p:ph idx="1" type="body"/>
          </p:nvPr>
        </p:nvSpPr>
        <p:spPr>
          <a:xfrm>
            <a:off x="311149" y="1208088"/>
            <a:ext cx="4839751" cy="3343275"/>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Equipment is battery operated for up to 8 hours</a:t>
            </a:r>
            <a:endParaRPr/>
          </a:p>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Electric or solar power required for re-charging</a:t>
            </a:r>
            <a:endParaRPr/>
          </a:p>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Electric power allows charging and testing at the same time</a:t>
            </a:r>
            <a:endParaRPr/>
          </a:p>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Devices are able to operate within the 100-240 voltage range</a:t>
            </a:r>
            <a:endParaRPr/>
          </a:p>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Electrical power may be needed to cool storage rooms in areas where temperature exceeds 30⁰ C </a:t>
            </a:r>
            <a:endParaRPr/>
          </a:p>
          <a:p>
            <a:pPr indent="-342900" lvl="0" marL="457200" rtl="0" algn="l">
              <a:lnSpc>
                <a:spcPct val="100000"/>
              </a:lnSpc>
              <a:spcBef>
                <a:spcPts val="0"/>
              </a:spcBef>
              <a:spcAft>
                <a:spcPts val="0"/>
              </a:spcAft>
              <a:buSzPts val="1800"/>
              <a:buChar char="●"/>
            </a:pPr>
            <a:r>
              <a:rPr lang="en-US" sz="1600">
                <a:latin typeface="Montserrat"/>
                <a:ea typeface="Montserrat"/>
                <a:cs typeface="Montserrat"/>
                <a:sym typeface="Montserrat"/>
              </a:rPr>
              <a:t>Chips can be stored at up to 45⁰ C for up to 1 month and up to 40⁰ C for 6 months </a:t>
            </a:r>
            <a:endParaRPr/>
          </a:p>
          <a:p>
            <a:pPr indent="-228600" lvl="0" marL="457200" rtl="0" algn="l">
              <a:lnSpc>
                <a:spcPct val="100000"/>
              </a:lnSpc>
              <a:spcBef>
                <a:spcPts val="0"/>
              </a:spcBef>
              <a:spcAft>
                <a:spcPts val="0"/>
              </a:spcAft>
              <a:buSzPts val="1800"/>
              <a:buNone/>
            </a:pPr>
            <a:r>
              <a:t/>
            </a:r>
            <a:endParaRPr sz="1600">
              <a:latin typeface="Montserrat"/>
              <a:ea typeface="Montserrat"/>
              <a:cs typeface="Montserrat"/>
              <a:sym typeface="Montserrat"/>
            </a:endParaRPr>
          </a:p>
          <a:p>
            <a:pPr indent="-228600" lvl="0" marL="457200" rtl="0" algn="l">
              <a:lnSpc>
                <a:spcPct val="100000"/>
              </a:lnSpc>
              <a:spcBef>
                <a:spcPts val="0"/>
              </a:spcBef>
              <a:spcAft>
                <a:spcPts val="0"/>
              </a:spcAft>
              <a:buSzPts val="1800"/>
              <a:buNone/>
            </a:pPr>
            <a:r>
              <a:t/>
            </a:r>
            <a:endParaRPr sz="1600"/>
          </a:p>
        </p:txBody>
      </p:sp>
      <p:pic>
        <p:nvPicPr>
          <p:cNvPr descr="Battery charging with solid fill" id="825" name="Google Shape;825;p101"/>
          <p:cNvPicPr preferRelativeResize="0"/>
          <p:nvPr/>
        </p:nvPicPr>
        <p:blipFill rotWithShape="1">
          <a:blip r:embed="rId3">
            <a:alphaModFix/>
          </a:blip>
          <a:srcRect b="0" l="0" r="0" t="0"/>
          <a:stretch/>
        </p:blipFill>
        <p:spPr>
          <a:xfrm>
            <a:off x="5383242" y="1011320"/>
            <a:ext cx="3486120" cy="348612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2"/>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lang="en-US"/>
              <a:t>Solar Power (Optional)</a:t>
            </a:r>
            <a:endParaRPr/>
          </a:p>
        </p:txBody>
      </p:sp>
      <p:pic>
        <p:nvPicPr>
          <p:cNvPr descr="Sun with solid fill" id="831" name="Google Shape;831;p102"/>
          <p:cNvPicPr preferRelativeResize="0"/>
          <p:nvPr/>
        </p:nvPicPr>
        <p:blipFill rotWithShape="1">
          <a:blip r:embed="rId3">
            <a:alphaModFix/>
          </a:blip>
          <a:srcRect b="0" l="0" r="0" t="0"/>
          <a:stretch/>
        </p:blipFill>
        <p:spPr>
          <a:xfrm>
            <a:off x="5449888" y="1208088"/>
            <a:ext cx="3343275" cy="3343275"/>
          </a:xfrm>
          <a:prstGeom prst="rect">
            <a:avLst/>
          </a:prstGeom>
          <a:noFill/>
          <a:ln>
            <a:noFill/>
          </a:ln>
        </p:spPr>
      </p:pic>
      <p:sp>
        <p:nvSpPr>
          <p:cNvPr id="832" name="Google Shape;832;p102"/>
          <p:cNvSpPr txBox="1"/>
          <p:nvPr>
            <p:ph idx="1" type="body"/>
          </p:nvPr>
        </p:nvSpPr>
        <p:spPr>
          <a:xfrm>
            <a:off x="311150" y="1208088"/>
            <a:ext cx="5138738" cy="3343275"/>
          </a:xfrm>
          <a:prstGeom prst="rect">
            <a:avLst/>
          </a:prstGeom>
          <a:noFill/>
          <a:ln>
            <a:noFill/>
          </a:ln>
        </p:spPr>
        <p:txBody>
          <a:bodyPr anchorCtr="0" anchor="t" bIns="91425" lIns="91425" spcFirstLastPara="1" rIns="91425" wrap="square" tIns="91425">
            <a:normAutofit/>
          </a:bodyPr>
          <a:lstStyle/>
          <a:p>
            <a:pPr indent="-342900" lvl="0" marL="457200" rtl="0" algn="l">
              <a:lnSpc>
                <a:spcPct val="90000"/>
              </a:lnSpc>
              <a:spcBef>
                <a:spcPts val="0"/>
              </a:spcBef>
              <a:spcAft>
                <a:spcPts val="0"/>
              </a:spcAft>
              <a:buSzPts val="1800"/>
              <a:buChar char="●"/>
            </a:pPr>
            <a:r>
              <a:rPr lang="en-US" sz="1700"/>
              <a:t>Panel: 150 Watts. Dimensions (LxWxH): 1490 x 665 x 35 mm</a:t>
            </a:r>
            <a:endParaRPr/>
          </a:p>
          <a:p>
            <a:pPr indent="-228600" lvl="0" marL="457200" rtl="0" algn="l">
              <a:lnSpc>
                <a:spcPct val="90000"/>
              </a:lnSpc>
              <a:spcBef>
                <a:spcPts val="600"/>
              </a:spcBef>
              <a:spcAft>
                <a:spcPts val="0"/>
              </a:spcAft>
              <a:buSzPts val="1800"/>
              <a:buNone/>
            </a:pPr>
            <a:r>
              <a:t/>
            </a:r>
            <a:endParaRPr sz="1700"/>
          </a:p>
          <a:p>
            <a:pPr indent="-342900" lvl="0" marL="457200" rtl="0" algn="l">
              <a:lnSpc>
                <a:spcPct val="90000"/>
              </a:lnSpc>
              <a:spcBef>
                <a:spcPts val="600"/>
              </a:spcBef>
              <a:spcAft>
                <a:spcPts val="0"/>
              </a:spcAft>
              <a:buSzPts val="1800"/>
              <a:buChar char="●"/>
            </a:pPr>
            <a:r>
              <a:rPr lang="en-US" sz="1700"/>
              <a:t>Battery: 12V 18Ah Lead Acid</a:t>
            </a:r>
            <a:endParaRPr/>
          </a:p>
          <a:p>
            <a:pPr indent="-228600" lvl="0" marL="457200" rtl="0" algn="l">
              <a:lnSpc>
                <a:spcPct val="90000"/>
              </a:lnSpc>
              <a:spcBef>
                <a:spcPts val="600"/>
              </a:spcBef>
              <a:spcAft>
                <a:spcPts val="0"/>
              </a:spcAft>
              <a:buSzPts val="1800"/>
              <a:buNone/>
            </a:pPr>
            <a:r>
              <a:t/>
            </a:r>
            <a:endParaRPr sz="1700"/>
          </a:p>
          <a:p>
            <a:pPr indent="-342900" lvl="0" marL="457200" rtl="0" algn="l">
              <a:lnSpc>
                <a:spcPct val="90000"/>
              </a:lnSpc>
              <a:spcBef>
                <a:spcPts val="600"/>
              </a:spcBef>
              <a:spcAft>
                <a:spcPts val="0"/>
              </a:spcAft>
              <a:buSzPts val="1800"/>
              <a:buChar char="●"/>
            </a:pPr>
            <a:r>
              <a:rPr lang="en-US" sz="1700"/>
              <a:t>Solar Charge Controller + DC to DC boost converter (12V to 170V, 100 Watts)</a:t>
            </a:r>
            <a:endParaRPr/>
          </a:p>
          <a:p>
            <a:pPr indent="-228600" lvl="0" marL="457200" rtl="0" algn="l">
              <a:lnSpc>
                <a:spcPct val="90000"/>
              </a:lnSpc>
              <a:spcBef>
                <a:spcPts val="600"/>
              </a:spcBef>
              <a:spcAft>
                <a:spcPts val="0"/>
              </a:spcAft>
              <a:buSzPts val="1800"/>
              <a:buNone/>
            </a:pPr>
            <a:r>
              <a:t/>
            </a:r>
            <a:endParaRPr sz="1700"/>
          </a:p>
          <a:p>
            <a:pPr indent="-342900" lvl="0" marL="457200" rtl="0" algn="l">
              <a:lnSpc>
                <a:spcPct val="90000"/>
              </a:lnSpc>
              <a:spcBef>
                <a:spcPts val="600"/>
              </a:spcBef>
              <a:spcAft>
                <a:spcPts val="0"/>
              </a:spcAft>
              <a:buSzPts val="1800"/>
              <a:buChar char="●"/>
            </a:pPr>
            <a:r>
              <a:rPr lang="en-US" sz="1700"/>
              <a:t>Controller and converter available from Molbio; panel, battery and installation to be locally sourced</a:t>
            </a:r>
            <a:endParaRPr/>
          </a:p>
          <a:p>
            <a:pPr indent="-228600" lvl="0" marL="457200" rtl="0" algn="l">
              <a:lnSpc>
                <a:spcPct val="90000"/>
              </a:lnSpc>
              <a:spcBef>
                <a:spcPts val="600"/>
              </a:spcBef>
              <a:spcAft>
                <a:spcPts val="600"/>
              </a:spcAft>
              <a:buSzPts val="1800"/>
              <a:buNone/>
            </a:pPr>
            <a:r>
              <a:t/>
            </a:r>
            <a:endParaRPr sz="17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latin typeface="Montserrat ExtraBold"/>
                <a:ea typeface="Montserrat ExtraBold"/>
                <a:cs typeface="Montserrat ExtraBold"/>
                <a:sym typeface="Montserrat ExtraBold"/>
              </a:rPr>
              <a:t>Room Layout</a:t>
            </a:r>
            <a:endParaRPr/>
          </a:p>
        </p:txBody>
      </p:sp>
      <p:grpSp>
        <p:nvGrpSpPr>
          <p:cNvPr id="838" name="Google Shape;838;p103"/>
          <p:cNvGrpSpPr/>
          <p:nvPr/>
        </p:nvGrpSpPr>
        <p:grpSpPr>
          <a:xfrm>
            <a:off x="720457" y="1454331"/>
            <a:ext cx="7752443" cy="3083026"/>
            <a:chOff x="6082" y="0"/>
            <a:chExt cx="7752443" cy="3083026"/>
          </a:xfrm>
        </p:grpSpPr>
        <p:sp>
          <p:nvSpPr>
            <p:cNvPr id="839" name="Google Shape;839;p103"/>
            <p:cNvSpPr/>
            <p:nvPr/>
          </p:nvSpPr>
          <p:spPr>
            <a:xfrm>
              <a:off x="6082" y="0"/>
              <a:ext cx="599636" cy="599636"/>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03"/>
            <p:cNvSpPr/>
            <p:nvPr/>
          </p:nvSpPr>
          <p:spPr>
            <a:xfrm>
              <a:off x="6082" y="732206"/>
              <a:ext cx="1713247" cy="20503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03"/>
            <p:cNvSpPr txBox="1"/>
            <p:nvPr/>
          </p:nvSpPr>
          <p:spPr>
            <a:xfrm>
              <a:off x="6082" y="732206"/>
              <a:ext cx="1713247" cy="20503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Trueprep and Truelab instruments should be installed on a flat, stable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9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Minimum surface dimensions of 1.2 m by 0.6 m</a:t>
              </a:r>
              <a:endParaRPr b="0" i="0" sz="1400" u="none" cap="none" strike="noStrike">
                <a:solidFill>
                  <a:srgbClr val="000000"/>
                </a:solidFill>
                <a:latin typeface="Arial"/>
                <a:ea typeface="Arial"/>
                <a:cs typeface="Arial"/>
                <a:sym typeface="Arial"/>
              </a:endParaRPr>
            </a:p>
          </p:txBody>
        </p:sp>
        <p:sp>
          <p:nvSpPr>
            <p:cNvPr id="842" name="Google Shape;842;p103"/>
            <p:cNvSpPr/>
            <p:nvPr/>
          </p:nvSpPr>
          <p:spPr>
            <a:xfrm>
              <a:off x="6082" y="2844179"/>
              <a:ext cx="1713247" cy="23884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03"/>
            <p:cNvSpPr/>
            <p:nvPr/>
          </p:nvSpPr>
          <p:spPr>
            <a:xfrm>
              <a:off x="2019147" y="0"/>
              <a:ext cx="599636" cy="599636"/>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03"/>
            <p:cNvSpPr/>
            <p:nvPr/>
          </p:nvSpPr>
          <p:spPr>
            <a:xfrm>
              <a:off x="2019147" y="732206"/>
              <a:ext cx="1713247" cy="20503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103"/>
            <p:cNvSpPr txBox="1"/>
            <p:nvPr/>
          </p:nvSpPr>
          <p:spPr>
            <a:xfrm>
              <a:off x="2019147" y="732206"/>
              <a:ext cx="1713247" cy="20503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Install away from instruments that cause vibrations or electromagnetic interference</a:t>
              </a:r>
              <a:endParaRPr b="0" i="0" sz="1400" u="none" cap="none" strike="noStrike">
                <a:solidFill>
                  <a:srgbClr val="000000"/>
                </a:solidFill>
                <a:latin typeface="Arial"/>
                <a:ea typeface="Arial"/>
                <a:cs typeface="Arial"/>
                <a:sym typeface="Arial"/>
              </a:endParaRPr>
            </a:p>
          </p:txBody>
        </p:sp>
        <p:sp>
          <p:nvSpPr>
            <p:cNvPr id="846" name="Google Shape;846;p103"/>
            <p:cNvSpPr/>
            <p:nvPr/>
          </p:nvSpPr>
          <p:spPr>
            <a:xfrm>
              <a:off x="2019147" y="2844179"/>
              <a:ext cx="1713247" cy="23884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103"/>
            <p:cNvSpPr/>
            <p:nvPr/>
          </p:nvSpPr>
          <p:spPr>
            <a:xfrm>
              <a:off x="4032213" y="0"/>
              <a:ext cx="599636" cy="59963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103"/>
            <p:cNvSpPr/>
            <p:nvPr/>
          </p:nvSpPr>
          <p:spPr>
            <a:xfrm>
              <a:off x="4032213" y="732206"/>
              <a:ext cx="1713247" cy="20503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03"/>
            <p:cNvSpPr txBox="1"/>
            <p:nvPr/>
          </p:nvSpPr>
          <p:spPr>
            <a:xfrm>
              <a:off x="4032213" y="732206"/>
              <a:ext cx="1713247" cy="20503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Install away from machines that generate or radiate heat and out of direct sunlight</a:t>
              </a:r>
              <a:endParaRPr b="0" i="0" sz="1400" u="none" cap="none" strike="noStrike">
                <a:solidFill>
                  <a:srgbClr val="000000"/>
                </a:solidFill>
                <a:latin typeface="Arial"/>
                <a:ea typeface="Arial"/>
                <a:cs typeface="Arial"/>
                <a:sym typeface="Arial"/>
              </a:endParaRPr>
            </a:p>
          </p:txBody>
        </p:sp>
        <p:sp>
          <p:nvSpPr>
            <p:cNvPr id="850" name="Google Shape;850;p103"/>
            <p:cNvSpPr/>
            <p:nvPr/>
          </p:nvSpPr>
          <p:spPr>
            <a:xfrm>
              <a:off x="4032213" y="2844179"/>
              <a:ext cx="1713247" cy="23884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03"/>
            <p:cNvSpPr/>
            <p:nvPr/>
          </p:nvSpPr>
          <p:spPr>
            <a:xfrm>
              <a:off x="6045278" y="0"/>
              <a:ext cx="599636" cy="599636"/>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03"/>
            <p:cNvSpPr/>
            <p:nvPr/>
          </p:nvSpPr>
          <p:spPr>
            <a:xfrm>
              <a:off x="6045278" y="732206"/>
              <a:ext cx="1713247" cy="20503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103"/>
            <p:cNvSpPr txBox="1"/>
            <p:nvPr/>
          </p:nvSpPr>
          <p:spPr>
            <a:xfrm>
              <a:off x="6045278" y="732206"/>
              <a:ext cx="1713247" cy="20503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Three well-grounded electrical outlets are recommended for operating or charging the instruments at once</a:t>
              </a:r>
              <a:endParaRPr b="0" i="0" sz="1400" u="none" cap="none" strike="noStrike">
                <a:solidFill>
                  <a:srgbClr val="000000"/>
                </a:solidFill>
                <a:latin typeface="Arial"/>
                <a:ea typeface="Arial"/>
                <a:cs typeface="Arial"/>
                <a:sym typeface="Arial"/>
              </a:endParaRPr>
            </a:p>
          </p:txBody>
        </p:sp>
        <p:sp>
          <p:nvSpPr>
            <p:cNvPr id="854" name="Google Shape;854;p103"/>
            <p:cNvSpPr/>
            <p:nvPr/>
          </p:nvSpPr>
          <p:spPr>
            <a:xfrm>
              <a:off x="6045278" y="2844179"/>
              <a:ext cx="1713247" cy="23884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Ambient Temperature</a:t>
            </a:r>
            <a:endParaRPr/>
          </a:p>
        </p:txBody>
      </p:sp>
      <p:graphicFrame>
        <p:nvGraphicFramePr>
          <p:cNvPr id="860" name="Google Shape;860;p104"/>
          <p:cNvGraphicFramePr/>
          <p:nvPr/>
        </p:nvGraphicFramePr>
        <p:xfrm>
          <a:off x="1444895" y="1344276"/>
          <a:ext cx="3000000" cy="3000000"/>
        </p:xfrm>
        <a:graphic>
          <a:graphicData uri="http://schemas.openxmlformats.org/drawingml/2006/table">
            <a:tbl>
              <a:tblPr bandRow="1" firstRow="1">
                <a:noFill/>
                <a:tableStyleId>{2C2DFBF2-A305-45AB-877A-4E5535D06A68}</a:tableStyleId>
              </a:tblPr>
              <a:tblGrid>
                <a:gridCol w="3048000"/>
                <a:gridCol w="3048000"/>
              </a:tblGrid>
              <a:tr h="740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Montserrat"/>
                          <a:ea typeface="Montserrat"/>
                          <a:cs typeface="Montserrat"/>
                          <a:sym typeface="Montserrat"/>
                        </a:rPr>
                        <a:t>Equipment</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Montserrat"/>
                          <a:ea typeface="Montserrat"/>
                          <a:cs typeface="Montserrat"/>
                          <a:sym typeface="Montserrat"/>
                        </a:rPr>
                        <a:t>Ambient Condition</a:t>
                      </a:r>
                      <a:endParaRPr sz="1400" u="none" cap="none" strike="noStrike"/>
                    </a:p>
                  </a:txBody>
                  <a:tcPr marT="45725" marB="45725" marR="91450" marL="91450" anchor="ctr"/>
                </a:tc>
              </a:tr>
              <a:tr h="8447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Trueprep</a:t>
                      </a:r>
                      <a:r>
                        <a:rPr baseline="30000" lang="en-US" sz="1400" u="none" cap="none" strike="noStrike">
                          <a:latin typeface="Montserrat"/>
                          <a:ea typeface="Montserrat"/>
                          <a:cs typeface="Montserrat"/>
                          <a:sym typeface="Montserrat"/>
                        </a:rPr>
                        <a:t>®</a:t>
                      </a:r>
                      <a:r>
                        <a:rPr lang="en-US" sz="1400" u="none" cap="none" strike="noStrike">
                          <a:latin typeface="Montserrat"/>
                          <a:ea typeface="Montserrat"/>
                          <a:cs typeface="Montserrat"/>
                          <a:sym typeface="Montserrat"/>
                        </a:rPr>
                        <a:t> AUTO v2 Device and Truelab Analyzers</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Temperature: 15°C – 40°C </a:t>
                      </a:r>
                      <a:endParaRPr sz="1400" u="none" cap="none" strike="noStrike"/>
                    </a:p>
                  </a:txBody>
                  <a:tcPr marT="45725" marB="45725" marR="91450" marL="91450" anchor="ctr">
                    <a:solidFill>
                      <a:schemeClr val="lt1"/>
                    </a:solidFill>
                  </a:tcPr>
                </a:tc>
              </a:tr>
              <a:tr h="7406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Chips</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Storage temperature is up to 45</a:t>
                      </a:r>
                      <a:r>
                        <a:rPr lang="en-US" sz="1400" u="none" cap="none" strike="noStrike">
                          <a:latin typeface="Montserrat"/>
                          <a:ea typeface="Montserrat"/>
                          <a:cs typeface="Montserrat"/>
                          <a:sym typeface="Montserrat"/>
                        </a:rPr>
                        <a:t>°</a:t>
                      </a:r>
                      <a:r>
                        <a:rPr lang="en-US" sz="1400" u="none" cap="none" strike="noStrike">
                          <a:solidFill>
                            <a:schemeClr val="dk1"/>
                          </a:solidFill>
                          <a:latin typeface="Montserrat"/>
                          <a:ea typeface="Montserrat"/>
                          <a:cs typeface="Montserrat"/>
                          <a:sym typeface="Montserrat"/>
                        </a:rPr>
                        <a:t>C for up to one month; 40</a:t>
                      </a:r>
                      <a:r>
                        <a:rPr lang="en-US" sz="1400" u="none" cap="none" strike="noStrike">
                          <a:latin typeface="Montserrat"/>
                          <a:ea typeface="Montserrat"/>
                          <a:cs typeface="Montserrat"/>
                          <a:sym typeface="Montserrat"/>
                        </a:rPr>
                        <a:t>°</a:t>
                      </a:r>
                      <a:r>
                        <a:rPr lang="en-US" sz="1400" u="none" cap="none" strike="noStrike">
                          <a:solidFill>
                            <a:schemeClr val="dk1"/>
                          </a:solidFill>
                          <a:latin typeface="Montserrat"/>
                          <a:ea typeface="Montserrat"/>
                          <a:cs typeface="Montserrat"/>
                          <a:sym typeface="Montserrat"/>
                        </a:rPr>
                        <a:t>C up to six months; and up to 2 years when at </a:t>
                      </a:r>
                      <a:r>
                        <a:rPr lang="en-US" sz="1400" u="none" cap="none" strike="noStrike">
                          <a:latin typeface="Montserrat"/>
                          <a:ea typeface="Montserrat"/>
                          <a:cs typeface="Montserrat"/>
                          <a:sym typeface="Montserrat"/>
                        </a:rPr>
                        <a:t>30°C</a:t>
                      </a:r>
                      <a:r>
                        <a:rPr lang="en-US" sz="1400" u="none" cap="none" strike="noStrike">
                          <a:solidFill>
                            <a:schemeClr val="dk1"/>
                          </a:solidFill>
                          <a:latin typeface="Montserrat"/>
                          <a:ea typeface="Montserrat"/>
                          <a:cs typeface="Montserrat"/>
                          <a:sym typeface="Montserrat"/>
                        </a:rPr>
                        <a:t> </a:t>
                      </a:r>
                      <a:endParaRPr sz="1400" u="none" cap="none" strike="noStrike"/>
                    </a:p>
                  </a:txBody>
                  <a:tcPr marT="45725" marB="45725" marR="91450" marL="91450" anchor="ctr">
                    <a:solidFill>
                      <a:schemeClr val="lt1"/>
                    </a:solidFill>
                  </a:tcPr>
                </a:tc>
              </a:tr>
              <a:tr h="7406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Reagent packs</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Storage temperature:  2°C – 40°C for 2 years</a:t>
                      </a:r>
                      <a:endParaRPr sz="1400" u="none" cap="none" strike="noStrike"/>
                    </a:p>
                  </a:txBody>
                  <a:tcPr marT="45725" marB="45725" marR="91450" marL="91450" anchor="ctr">
                    <a:solidFill>
                      <a:schemeClr val="lt1"/>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1"/>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Truenat TB PCR Testing</a:t>
            </a:r>
            <a:endParaRPr/>
          </a:p>
        </p:txBody>
      </p:sp>
      <p:sp>
        <p:nvSpPr>
          <p:cNvPr id="375" name="Google Shape;375;p51"/>
          <p:cNvSpPr txBox="1"/>
          <p:nvPr>
            <p:ph idx="1" type="body"/>
          </p:nvPr>
        </p:nvSpPr>
        <p:spPr>
          <a:xfrm>
            <a:off x="311150" y="1208088"/>
            <a:ext cx="4675188" cy="3343275"/>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lang="en-US"/>
              <a:t>Truenat TB test is a </a:t>
            </a:r>
            <a:r>
              <a:rPr b="1" lang="en-US"/>
              <a:t>chip-based real time polymerase chain reaction (PCR) </a:t>
            </a:r>
            <a:r>
              <a:rPr lang="en-US"/>
              <a:t>test for the semi-quantitative detection and diagnosis of </a:t>
            </a:r>
            <a:r>
              <a:rPr b="1" i="1" lang="en-US"/>
              <a:t>Mycobacterium tuberculosis </a:t>
            </a:r>
            <a:r>
              <a:rPr b="1" lang="en-US"/>
              <a:t>complex bacterial (MTBC) </a:t>
            </a:r>
            <a:r>
              <a:rPr lang="en-US"/>
              <a:t>in human sputum samples.</a:t>
            </a:r>
            <a:endParaRPr/>
          </a:p>
        </p:txBody>
      </p:sp>
      <p:grpSp>
        <p:nvGrpSpPr>
          <p:cNvPr id="376" name="Google Shape;376;p51"/>
          <p:cNvGrpSpPr/>
          <p:nvPr/>
        </p:nvGrpSpPr>
        <p:grpSpPr>
          <a:xfrm>
            <a:off x="5073804" y="1126193"/>
            <a:ext cx="1077134" cy="1357282"/>
            <a:chOff x="5073804" y="1126193"/>
            <a:chExt cx="1077134" cy="1357282"/>
          </a:xfrm>
        </p:grpSpPr>
        <p:sp>
          <p:nvSpPr>
            <p:cNvPr id="377" name="Google Shape;377;p51"/>
            <p:cNvSpPr/>
            <p:nvPr/>
          </p:nvSpPr>
          <p:spPr>
            <a:xfrm rot="5400000">
              <a:off x="5236274" y="1799324"/>
              <a:ext cx="639852" cy="728449"/>
            </a:xfrm>
            <a:prstGeom prst="bentUpArrow">
              <a:avLst>
                <a:gd fmla="val 32840" name="adj1"/>
                <a:gd fmla="val 25000" name="adj2"/>
                <a:gd fmla="val 35780" name="adj3"/>
              </a:avLst>
            </a:prstGeom>
            <a:solidFill>
              <a:srgbClr val="FFC7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51"/>
            <p:cNvSpPr/>
            <p:nvPr/>
          </p:nvSpPr>
          <p:spPr>
            <a:xfrm>
              <a:off x="5073804" y="1126193"/>
              <a:ext cx="1077134" cy="753959"/>
            </a:xfrm>
            <a:custGeom>
              <a:rect b="b" l="l" r="r" t="t"/>
              <a:pathLst>
                <a:path extrusionOk="0" h="753959" w="1077134">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cap="flat" cmpd="sng" w="25400">
              <a:solidFill>
                <a:schemeClr val="lt1"/>
              </a:solidFill>
              <a:prstDash val="solid"/>
              <a:round/>
              <a:headEnd len="sm" w="sm" type="none"/>
              <a:tailEnd len="sm" w="sm" type="none"/>
            </a:ln>
          </p:spPr>
          <p:txBody>
            <a:bodyPr anchorCtr="0" anchor="ctr" bIns="74900" lIns="74900" spcFirstLastPara="1" rIns="74900" wrap="square" tIns="74900">
              <a:noAutofit/>
            </a:bodyPr>
            <a:lstStyle/>
            <a:p>
              <a:pPr indent="0" lvl="0" marL="0" marR="0" rtl="0" algn="ctr">
                <a:lnSpc>
                  <a:spcPct val="90000"/>
                </a:lnSpc>
                <a:spcBef>
                  <a:spcPts val="0"/>
                </a:spcBef>
                <a:spcAft>
                  <a:spcPts val="0"/>
                </a:spcAft>
                <a:buClr>
                  <a:srgbClr val="000000"/>
                </a:buClr>
                <a:buSzPts val="1000"/>
                <a:buFont typeface="Arial"/>
                <a:buNone/>
              </a:pPr>
              <a:r>
                <a:rPr b="0" i="0" lang="en-US" sz="1000" u="none" cap="none" strike="noStrike">
                  <a:solidFill>
                    <a:schemeClr val="dk2"/>
                  </a:solidFill>
                  <a:latin typeface="Montserrat"/>
                  <a:ea typeface="Montserrat"/>
                  <a:cs typeface="Montserrat"/>
                  <a:sym typeface="Montserrat"/>
                </a:rPr>
                <a:t>A sputum specimen is liquefied and lysed.</a:t>
              </a:r>
              <a:endParaRPr b="0" i="0" sz="1400" u="none" cap="none" strike="noStrike">
                <a:solidFill>
                  <a:srgbClr val="000000"/>
                </a:solidFill>
                <a:latin typeface="Arial"/>
                <a:ea typeface="Arial"/>
                <a:cs typeface="Arial"/>
                <a:sym typeface="Arial"/>
              </a:endParaRPr>
            </a:p>
          </p:txBody>
        </p:sp>
      </p:grpSp>
      <p:grpSp>
        <p:nvGrpSpPr>
          <p:cNvPr id="379" name="Google Shape;379;p51"/>
          <p:cNvGrpSpPr/>
          <p:nvPr/>
        </p:nvGrpSpPr>
        <p:grpSpPr>
          <a:xfrm>
            <a:off x="5966863" y="1973138"/>
            <a:ext cx="1077134" cy="1393440"/>
            <a:chOff x="5966863" y="1973138"/>
            <a:chExt cx="1077134" cy="1393440"/>
          </a:xfrm>
        </p:grpSpPr>
        <p:sp>
          <p:nvSpPr>
            <p:cNvPr id="380" name="Google Shape;380;p51"/>
            <p:cNvSpPr/>
            <p:nvPr/>
          </p:nvSpPr>
          <p:spPr>
            <a:xfrm rot="5400000">
              <a:off x="6136385" y="2682427"/>
              <a:ext cx="639852" cy="728449"/>
            </a:xfrm>
            <a:prstGeom prst="bentUpArrow">
              <a:avLst>
                <a:gd fmla="val 32840" name="adj1"/>
                <a:gd fmla="val 25000" name="adj2"/>
                <a:gd fmla="val 35780" name="adj3"/>
              </a:avLst>
            </a:prstGeom>
            <a:solidFill>
              <a:srgbClr val="FFC7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1"/>
            <p:cNvSpPr/>
            <p:nvPr/>
          </p:nvSpPr>
          <p:spPr>
            <a:xfrm>
              <a:off x="5966863" y="1973138"/>
              <a:ext cx="1077134" cy="753959"/>
            </a:xfrm>
            <a:custGeom>
              <a:rect b="b" l="l" r="r" t="t"/>
              <a:pathLst>
                <a:path extrusionOk="0" h="753959" w="1077134">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cap="flat" cmpd="sng" w="25400">
              <a:solidFill>
                <a:schemeClr val="lt1"/>
              </a:solidFill>
              <a:prstDash val="solid"/>
              <a:round/>
              <a:headEnd len="sm" w="sm" type="none"/>
              <a:tailEnd len="sm" w="sm" type="none"/>
            </a:ln>
          </p:spPr>
          <p:txBody>
            <a:bodyPr anchorCtr="0" anchor="ctr" bIns="74900" lIns="74900" spcFirstLastPara="1" rIns="74900" wrap="square" tIns="74900">
              <a:noAutofit/>
            </a:bodyPr>
            <a:lstStyle/>
            <a:p>
              <a:pPr indent="0" lvl="0" marL="0" marR="0" rtl="0" algn="ctr">
                <a:lnSpc>
                  <a:spcPct val="90000"/>
                </a:lnSpc>
                <a:spcBef>
                  <a:spcPts val="0"/>
                </a:spcBef>
                <a:spcAft>
                  <a:spcPts val="0"/>
                </a:spcAft>
                <a:buClr>
                  <a:srgbClr val="000000"/>
                </a:buClr>
                <a:buSzPts val="1000"/>
                <a:buFont typeface="Arial"/>
                <a:buNone/>
              </a:pPr>
              <a:r>
                <a:rPr b="0" i="0" lang="en-US" sz="1000" u="none" cap="none" strike="noStrike">
                  <a:solidFill>
                    <a:schemeClr val="dk2"/>
                  </a:solidFill>
                  <a:latin typeface="Montserrat"/>
                  <a:ea typeface="Montserrat"/>
                  <a:cs typeface="Montserrat"/>
                  <a:sym typeface="Montserrat"/>
                </a:rPr>
                <a:t>The DNA from the sample is then extracted.</a:t>
              </a:r>
              <a:endParaRPr b="0" i="0" sz="1400" u="none" cap="none" strike="noStrike">
                <a:solidFill>
                  <a:srgbClr val="000000"/>
                </a:solidFill>
                <a:latin typeface="Arial"/>
                <a:ea typeface="Arial"/>
                <a:cs typeface="Arial"/>
                <a:sym typeface="Arial"/>
              </a:endParaRPr>
            </a:p>
          </p:txBody>
        </p:sp>
      </p:grpSp>
      <p:sp>
        <p:nvSpPr>
          <p:cNvPr id="382" name="Google Shape;382;p51"/>
          <p:cNvSpPr/>
          <p:nvPr/>
        </p:nvSpPr>
        <p:spPr>
          <a:xfrm>
            <a:off x="7043997" y="2045046"/>
            <a:ext cx="783405" cy="6093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3" name="Google Shape;383;p51"/>
          <p:cNvGrpSpPr/>
          <p:nvPr/>
        </p:nvGrpSpPr>
        <p:grpSpPr>
          <a:xfrm>
            <a:off x="6859922" y="2820083"/>
            <a:ext cx="1077134" cy="1393440"/>
            <a:chOff x="6859922" y="2820083"/>
            <a:chExt cx="1077134" cy="1393440"/>
          </a:xfrm>
        </p:grpSpPr>
        <p:sp>
          <p:nvSpPr>
            <p:cNvPr id="384" name="Google Shape;384;p51"/>
            <p:cNvSpPr/>
            <p:nvPr/>
          </p:nvSpPr>
          <p:spPr>
            <a:xfrm rot="5400000">
              <a:off x="7029444" y="3529372"/>
              <a:ext cx="639852" cy="728449"/>
            </a:xfrm>
            <a:prstGeom prst="bentUpArrow">
              <a:avLst>
                <a:gd fmla="val 32840" name="adj1"/>
                <a:gd fmla="val 25000" name="adj2"/>
                <a:gd fmla="val 35780" name="adj3"/>
              </a:avLst>
            </a:prstGeom>
            <a:solidFill>
              <a:srgbClr val="FFC7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1"/>
            <p:cNvSpPr/>
            <p:nvPr/>
          </p:nvSpPr>
          <p:spPr>
            <a:xfrm>
              <a:off x="6859922" y="2820083"/>
              <a:ext cx="1077134" cy="753959"/>
            </a:xfrm>
            <a:custGeom>
              <a:rect b="b" l="l" r="r" t="t"/>
              <a:pathLst>
                <a:path extrusionOk="0" h="753959" w="1077134">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cap="flat" cmpd="sng" w="25400">
              <a:solidFill>
                <a:schemeClr val="lt1"/>
              </a:solidFill>
              <a:prstDash val="solid"/>
              <a:round/>
              <a:headEnd len="sm" w="sm" type="none"/>
              <a:tailEnd len="sm" w="sm" type="none"/>
            </a:ln>
          </p:spPr>
          <p:txBody>
            <a:bodyPr anchorCtr="0" anchor="ctr" bIns="74900" lIns="74900" spcFirstLastPara="1" rIns="74900" wrap="square" tIns="74900">
              <a:noAutofit/>
            </a:bodyPr>
            <a:lstStyle/>
            <a:p>
              <a:pPr indent="0" lvl="0" marL="0" marR="0" rtl="0" algn="ctr">
                <a:lnSpc>
                  <a:spcPct val="90000"/>
                </a:lnSpc>
                <a:spcBef>
                  <a:spcPts val="0"/>
                </a:spcBef>
                <a:spcAft>
                  <a:spcPts val="0"/>
                </a:spcAft>
                <a:buClr>
                  <a:srgbClr val="000000"/>
                </a:buClr>
                <a:buSzPts val="1000"/>
                <a:buFont typeface="Arial"/>
                <a:buNone/>
              </a:pPr>
              <a:r>
                <a:rPr b="0" i="0" lang="en-US" sz="1000" u="none" cap="none" strike="noStrike">
                  <a:solidFill>
                    <a:schemeClr val="dk2"/>
                  </a:solidFill>
                  <a:latin typeface="Montserrat"/>
                  <a:ea typeface="Montserrat"/>
                  <a:cs typeface="Montserrat"/>
                  <a:sym typeface="Montserrat"/>
                </a:rPr>
                <a:t>The extracted DNA is amplified.</a:t>
              </a:r>
              <a:endParaRPr b="0" i="0" sz="1400" u="none" cap="none" strike="noStrike">
                <a:solidFill>
                  <a:srgbClr val="000000"/>
                </a:solidFill>
                <a:latin typeface="Arial"/>
                <a:ea typeface="Arial"/>
                <a:cs typeface="Arial"/>
                <a:sym typeface="Arial"/>
              </a:endParaRPr>
            </a:p>
          </p:txBody>
        </p:sp>
      </p:grpSp>
      <p:sp>
        <p:nvSpPr>
          <p:cNvPr id="386" name="Google Shape;386;p51"/>
          <p:cNvSpPr/>
          <p:nvPr/>
        </p:nvSpPr>
        <p:spPr>
          <a:xfrm>
            <a:off x="7937056" y="2891991"/>
            <a:ext cx="783405" cy="6093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1"/>
          <p:cNvSpPr/>
          <p:nvPr/>
        </p:nvSpPr>
        <p:spPr>
          <a:xfrm>
            <a:off x="7752981" y="3667028"/>
            <a:ext cx="1077134" cy="753959"/>
          </a:xfrm>
          <a:custGeom>
            <a:rect b="b" l="l" r="r" t="t"/>
            <a:pathLst>
              <a:path extrusionOk="0" h="753959" w="1077134">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cap="flat" cmpd="sng" w="25400">
            <a:solidFill>
              <a:schemeClr val="lt1"/>
            </a:solidFill>
            <a:prstDash val="solid"/>
            <a:round/>
            <a:headEnd len="sm" w="sm" type="none"/>
            <a:tailEnd len="sm" w="sm" type="none"/>
          </a:ln>
        </p:spPr>
        <p:txBody>
          <a:bodyPr anchorCtr="0" anchor="ctr" bIns="74900" lIns="74900" spcFirstLastPara="1" rIns="74900" wrap="square" tIns="74900">
            <a:noAutofit/>
          </a:bodyPr>
          <a:lstStyle/>
          <a:p>
            <a:pPr indent="0" lvl="0" marL="0" marR="0" rtl="0" algn="ctr">
              <a:lnSpc>
                <a:spcPct val="90000"/>
              </a:lnSpc>
              <a:spcBef>
                <a:spcPts val="0"/>
              </a:spcBef>
              <a:spcAft>
                <a:spcPts val="0"/>
              </a:spcAft>
              <a:buClr>
                <a:srgbClr val="000000"/>
              </a:buClr>
              <a:buSzPts val="1000"/>
              <a:buFont typeface="Arial"/>
              <a:buNone/>
            </a:pPr>
            <a:r>
              <a:rPr b="0" i="0" lang="en-US" sz="1000" u="none" cap="none" strike="noStrike">
                <a:solidFill>
                  <a:schemeClr val="dk2"/>
                </a:solidFill>
                <a:latin typeface="Montserrat"/>
                <a:ea typeface="Montserrat"/>
                <a:cs typeface="Montserrat"/>
                <a:sym typeface="Montserrat"/>
              </a:rPr>
              <a:t>The amplified DNA is tested.</a:t>
            </a:r>
            <a:endParaRPr b="0" i="0" sz="1400" u="none" cap="none" strike="noStrike">
              <a:solidFill>
                <a:srgbClr val="000000"/>
              </a:solidFill>
              <a:latin typeface="Arial"/>
              <a:ea typeface="Arial"/>
              <a:cs typeface="Arial"/>
              <a:sym typeface="Arial"/>
            </a:endParaRPr>
          </a:p>
        </p:txBody>
      </p:sp>
      <p:sp>
        <p:nvSpPr>
          <p:cNvPr id="388" name="Google Shape;388;p51"/>
          <p:cNvSpPr txBox="1"/>
          <p:nvPr/>
        </p:nvSpPr>
        <p:spPr>
          <a:xfrm>
            <a:off x="5071621" y="584662"/>
            <a:ext cx="355329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Testing involves the following steps: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05"/>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Dust</a:t>
            </a:r>
            <a:endParaRPr/>
          </a:p>
        </p:txBody>
      </p:sp>
      <p:sp>
        <p:nvSpPr>
          <p:cNvPr id="866" name="Google Shape;866;p105"/>
          <p:cNvSpPr txBox="1"/>
          <p:nvPr>
            <p:ph idx="1" type="body"/>
          </p:nvPr>
        </p:nvSpPr>
        <p:spPr>
          <a:xfrm>
            <a:off x="311150" y="1208088"/>
            <a:ext cx="4675188" cy="3343275"/>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latin typeface="Montserrat"/>
                <a:ea typeface="Montserrat"/>
                <a:cs typeface="Montserrat"/>
                <a:sym typeface="Montserrat"/>
              </a:rPr>
              <a:t>The Truelab® Real Time microPCR Analyzer does not require air intake to allow for the PCR process, so Truenat use will not be compromised in dusty settings.</a:t>
            </a:r>
            <a:endParaRPr/>
          </a:p>
          <a:p>
            <a:pPr indent="-342900" lvl="0" marL="457200" rtl="0" algn="l">
              <a:lnSpc>
                <a:spcPct val="100000"/>
              </a:lnSpc>
              <a:spcBef>
                <a:spcPts val="0"/>
              </a:spcBef>
              <a:spcAft>
                <a:spcPts val="0"/>
              </a:spcAft>
              <a:buSzPts val="1800"/>
              <a:buChar char="●"/>
            </a:pPr>
            <a:r>
              <a:rPr lang="en-US">
                <a:latin typeface="Montserrat"/>
                <a:ea typeface="Montserrat"/>
                <a:cs typeface="Montserrat"/>
                <a:sym typeface="Montserrat"/>
              </a:rPr>
              <a:t>The manufacturer recommends installing the instruments in a dust-free environment when possible.</a:t>
            </a:r>
            <a:endParaRPr/>
          </a:p>
          <a:p>
            <a:pPr indent="-228600" lvl="0" marL="457200" rtl="0" algn="l">
              <a:lnSpc>
                <a:spcPct val="100000"/>
              </a:lnSpc>
              <a:spcBef>
                <a:spcPts val="0"/>
              </a:spcBef>
              <a:spcAft>
                <a:spcPts val="0"/>
              </a:spcAft>
              <a:buSzPts val="1800"/>
              <a:buNone/>
            </a:pPr>
            <a:r>
              <a:t/>
            </a:r>
            <a:endParaRPr/>
          </a:p>
        </p:txBody>
      </p:sp>
      <p:pic>
        <p:nvPicPr>
          <p:cNvPr descr="Radioactive with solid fill" id="867" name="Google Shape;867;p105"/>
          <p:cNvPicPr preferRelativeResize="0"/>
          <p:nvPr/>
        </p:nvPicPr>
        <p:blipFill rotWithShape="1">
          <a:blip r:embed="rId3">
            <a:alphaModFix/>
          </a:blip>
          <a:srcRect b="0" l="0" r="0" t="0"/>
          <a:stretch/>
        </p:blipFill>
        <p:spPr>
          <a:xfrm>
            <a:off x="5702174" y="1065721"/>
            <a:ext cx="3012058" cy="301205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Biosafety</a:t>
            </a:r>
            <a:endParaRPr/>
          </a:p>
        </p:txBody>
      </p:sp>
      <p:grpSp>
        <p:nvGrpSpPr>
          <p:cNvPr id="873" name="Google Shape;873;p106"/>
          <p:cNvGrpSpPr/>
          <p:nvPr/>
        </p:nvGrpSpPr>
        <p:grpSpPr>
          <a:xfrm>
            <a:off x="712668" y="1199910"/>
            <a:ext cx="7811712" cy="3286823"/>
            <a:chOff x="327012" y="2047"/>
            <a:chExt cx="7811712" cy="3286823"/>
          </a:xfrm>
        </p:grpSpPr>
        <p:sp>
          <p:nvSpPr>
            <p:cNvPr id="874" name="Google Shape;874;p106"/>
            <p:cNvSpPr/>
            <p:nvPr/>
          </p:nvSpPr>
          <p:spPr>
            <a:xfrm>
              <a:off x="1047300" y="12114"/>
              <a:ext cx="2196000" cy="2196000"/>
            </a:xfrm>
            <a:prstGeom prst="ellipse">
              <a:avLst/>
            </a:prstGeom>
            <a:solidFill>
              <a:srgbClr val="FFD4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106"/>
            <p:cNvSpPr/>
            <p:nvPr/>
          </p:nvSpPr>
          <p:spPr>
            <a:xfrm>
              <a:off x="1515300" y="480114"/>
              <a:ext cx="1260000" cy="1260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106"/>
            <p:cNvSpPr/>
            <p:nvPr/>
          </p:nvSpPr>
          <p:spPr>
            <a:xfrm>
              <a:off x="327012" y="2410686"/>
              <a:ext cx="3600000" cy="87818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06"/>
            <p:cNvSpPr txBox="1"/>
            <p:nvPr/>
          </p:nvSpPr>
          <p:spPr>
            <a:xfrm>
              <a:off x="327012" y="2410686"/>
              <a:ext cx="3600000" cy="87818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ontserrat"/>
                  <a:ea typeface="Montserrat"/>
                  <a:cs typeface="Montserrat"/>
                  <a:sym typeface="Montserrat"/>
                </a:rPr>
                <a:t>Truenat TB tests require the same biosafety precautions as microscopy, Xpert MTB/RIF or TB-LAMP</a:t>
              </a:r>
              <a:endParaRPr b="0" i="0" sz="1400" u="none" cap="none" strike="noStrike">
                <a:solidFill>
                  <a:srgbClr val="000000"/>
                </a:solidFill>
                <a:latin typeface="Arial"/>
                <a:ea typeface="Arial"/>
                <a:cs typeface="Arial"/>
                <a:sym typeface="Arial"/>
              </a:endParaRPr>
            </a:p>
          </p:txBody>
        </p:sp>
        <p:sp>
          <p:nvSpPr>
            <p:cNvPr id="878" name="Google Shape;878;p106"/>
            <p:cNvSpPr/>
            <p:nvPr/>
          </p:nvSpPr>
          <p:spPr>
            <a:xfrm>
              <a:off x="5277300" y="2047"/>
              <a:ext cx="2196000" cy="2196000"/>
            </a:xfrm>
            <a:prstGeom prst="ellipse">
              <a:avLst/>
            </a:prstGeom>
            <a:solidFill>
              <a:srgbClr val="FFD4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06"/>
            <p:cNvSpPr/>
            <p:nvPr/>
          </p:nvSpPr>
          <p:spPr>
            <a:xfrm>
              <a:off x="5745300" y="470047"/>
              <a:ext cx="1260000" cy="12600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06"/>
            <p:cNvSpPr/>
            <p:nvPr/>
          </p:nvSpPr>
          <p:spPr>
            <a:xfrm>
              <a:off x="4538724" y="2353052"/>
              <a:ext cx="3600000" cy="9184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06"/>
            <p:cNvSpPr txBox="1"/>
            <p:nvPr/>
          </p:nvSpPr>
          <p:spPr>
            <a:xfrm>
              <a:off x="4538724" y="2353052"/>
              <a:ext cx="3600000" cy="91845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ontserrat"/>
                  <a:ea typeface="Montserrat"/>
                  <a:cs typeface="Montserrat"/>
                  <a:sym typeface="Montserrat"/>
                </a:rPr>
                <a:t>Take standard precautions in handling sputum samples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Security</a:t>
            </a:r>
            <a:endParaRPr/>
          </a:p>
        </p:txBody>
      </p:sp>
      <p:grpSp>
        <p:nvGrpSpPr>
          <p:cNvPr id="887" name="Google Shape;887;p107"/>
          <p:cNvGrpSpPr/>
          <p:nvPr/>
        </p:nvGrpSpPr>
        <p:grpSpPr>
          <a:xfrm>
            <a:off x="689696" y="1653570"/>
            <a:ext cx="7764608" cy="2081044"/>
            <a:chOff x="0" y="500991"/>
            <a:chExt cx="7764608" cy="2081044"/>
          </a:xfrm>
        </p:grpSpPr>
        <p:sp>
          <p:nvSpPr>
            <p:cNvPr id="888" name="Google Shape;888;p107"/>
            <p:cNvSpPr/>
            <p:nvPr/>
          </p:nvSpPr>
          <p:spPr>
            <a:xfrm>
              <a:off x="0" y="500991"/>
              <a:ext cx="7764608" cy="924908"/>
            </a:xfrm>
            <a:prstGeom prst="roundRect">
              <a:avLst>
                <a:gd fmla="val 10000" name="adj"/>
              </a:avLst>
            </a:prstGeom>
            <a:solidFill>
              <a:srgbClr val="FFE4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07"/>
            <p:cNvSpPr/>
            <p:nvPr/>
          </p:nvSpPr>
          <p:spPr>
            <a:xfrm>
              <a:off x="279784" y="709096"/>
              <a:ext cx="508699" cy="50869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07"/>
            <p:cNvSpPr/>
            <p:nvPr/>
          </p:nvSpPr>
          <p:spPr>
            <a:xfrm>
              <a:off x="1068268" y="500991"/>
              <a:ext cx="6696339" cy="92490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07"/>
            <p:cNvSpPr txBox="1"/>
            <p:nvPr/>
          </p:nvSpPr>
          <p:spPr>
            <a:xfrm>
              <a:off x="1068268" y="500991"/>
              <a:ext cx="6696339" cy="924908"/>
            </a:xfrm>
            <a:prstGeom prst="rect">
              <a:avLst/>
            </a:prstGeom>
            <a:noFill/>
            <a:ln>
              <a:noFill/>
            </a:ln>
          </p:spPr>
          <p:txBody>
            <a:bodyPr anchorCtr="0" anchor="ctr" bIns="97875" lIns="97875" spcFirstLastPara="1" rIns="97875" wrap="square" tIns="978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a:ea typeface="Montserrat"/>
                  <a:cs typeface="Montserrat"/>
                  <a:sym typeface="Montserrat"/>
                </a:rPr>
                <a:t>Equipment should be kept in a secure, lockable facility</a:t>
              </a:r>
              <a:endParaRPr b="0" i="0" sz="1400" u="none" cap="none" strike="noStrike">
                <a:solidFill>
                  <a:srgbClr val="000000"/>
                </a:solidFill>
                <a:latin typeface="Arial"/>
                <a:ea typeface="Arial"/>
                <a:cs typeface="Arial"/>
                <a:sym typeface="Arial"/>
              </a:endParaRPr>
            </a:p>
          </p:txBody>
        </p:sp>
        <p:sp>
          <p:nvSpPr>
            <p:cNvPr id="892" name="Google Shape;892;p107"/>
            <p:cNvSpPr/>
            <p:nvPr/>
          </p:nvSpPr>
          <p:spPr>
            <a:xfrm>
              <a:off x="0" y="1657127"/>
              <a:ext cx="7764608" cy="924908"/>
            </a:xfrm>
            <a:prstGeom prst="roundRect">
              <a:avLst>
                <a:gd fmla="val 10000" name="adj"/>
              </a:avLst>
            </a:prstGeom>
            <a:solidFill>
              <a:srgbClr val="FFE4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107"/>
            <p:cNvSpPr/>
            <p:nvPr/>
          </p:nvSpPr>
          <p:spPr>
            <a:xfrm>
              <a:off x="279784" y="1865231"/>
              <a:ext cx="508699" cy="50869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07"/>
            <p:cNvSpPr/>
            <p:nvPr/>
          </p:nvSpPr>
          <p:spPr>
            <a:xfrm>
              <a:off x="1068268" y="1657127"/>
              <a:ext cx="6696339" cy="92490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07"/>
            <p:cNvSpPr txBox="1"/>
            <p:nvPr/>
          </p:nvSpPr>
          <p:spPr>
            <a:xfrm>
              <a:off x="1068268" y="1657127"/>
              <a:ext cx="6696339" cy="924908"/>
            </a:xfrm>
            <a:prstGeom prst="rect">
              <a:avLst/>
            </a:prstGeom>
            <a:noFill/>
            <a:ln>
              <a:noFill/>
            </a:ln>
          </p:spPr>
          <p:txBody>
            <a:bodyPr anchorCtr="0" anchor="ctr" bIns="97875" lIns="97875" spcFirstLastPara="1" rIns="97875" wrap="square" tIns="978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a:ea typeface="Montserrat"/>
                  <a:cs typeface="Montserrat"/>
                  <a:sym typeface="Montserrat"/>
                </a:rPr>
                <a:t>Equipment can be transported in the portable Truelab Real Time PCR Workstation Field case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08"/>
          <p:cNvSpPr txBox="1"/>
          <p:nvPr>
            <p:ph type="title"/>
          </p:nvPr>
        </p:nvSpPr>
        <p:spPr>
          <a:xfrm>
            <a:off x="311700" y="181075"/>
            <a:ext cx="8520600" cy="572700"/>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SzPts val="2800"/>
              <a:buNone/>
            </a:pPr>
            <a:r>
              <a:rPr b="1" lang="en-US">
                <a:solidFill>
                  <a:schemeClr val="accent1"/>
                </a:solidFill>
                <a:latin typeface="Montserrat ExtraBold"/>
                <a:ea typeface="Montserrat ExtraBold"/>
                <a:cs typeface="Montserrat ExtraBold"/>
                <a:sym typeface="Montserrat ExtraBold"/>
              </a:rPr>
              <a:t>Preventive Maintenance</a:t>
            </a:r>
            <a:endParaRPr b="1" sz="3200">
              <a:solidFill>
                <a:schemeClr val="accent1"/>
              </a:solidFill>
              <a:latin typeface="Montserrat ExtraBold"/>
              <a:ea typeface="Montserrat ExtraBold"/>
              <a:cs typeface="Montserrat ExtraBold"/>
              <a:sym typeface="Montserrat ExtraBold"/>
            </a:endParaRPr>
          </a:p>
        </p:txBody>
      </p:sp>
      <p:sp>
        <p:nvSpPr>
          <p:cNvPr id="902" name="Google Shape;902;p108"/>
          <p:cNvSpPr txBox="1"/>
          <p:nvPr>
            <p:ph idx="1" type="body"/>
          </p:nvPr>
        </p:nvSpPr>
        <p:spPr>
          <a:xfrm>
            <a:off x="217666" y="1058227"/>
            <a:ext cx="2383190" cy="1922717"/>
          </a:xfrm>
          <a:prstGeom prst="rect">
            <a:avLst/>
          </a:prstGeom>
          <a:noFill/>
          <a:ln>
            <a:noFill/>
          </a:ln>
        </p:spPr>
        <p:txBody>
          <a:bodyPr anchorCtr="0" anchor="t" bIns="0" lIns="0" spcFirstLastPara="1" rIns="0" wrap="square" tIns="0">
            <a:normAutofit/>
          </a:bodyPr>
          <a:lstStyle/>
          <a:p>
            <a:pPr indent="0" lvl="0" marL="114300" rtl="0" algn="l">
              <a:lnSpc>
                <a:spcPct val="100000"/>
              </a:lnSpc>
              <a:spcBef>
                <a:spcPts val="0"/>
              </a:spcBef>
              <a:spcAft>
                <a:spcPts val="0"/>
              </a:spcAft>
              <a:buSzPts val="1800"/>
              <a:buNone/>
            </a:pPr>
            <a:r>
              <a:rPr b="1" lang="en-US">
                <a:solidFill>
                  <a:schemeClr val="dk1"/>
                </a:solidFill>
                <a:latin typeface="Montserrat"/>
                <a:ea typeface="Montserrat"/>
                <a:cs typeface="Montserrat"/>
                <a:sym typeface="Montserrat"/>
              </a:rPr>
              <a:t>Daily maintenance</a:t>
            </a:r>
            <a:endParaRPr/>
          </a:p>
          <a:p>
            <a:pPr indent="-342900" lvl="0" marL="457200" rtl="0" algn="l">
              <a:lnSpc>
                <a:spcPct val="100000"/>
              </a:lnSpc>
              <a:spcBef>
                <a:spcPts val="0"/>
              </a:spcBef>
              <a:spcAft>
                <a:spcPts val="0"/>
              </a:spcAft>
              <a:buSzPts val="1800"/>
              <a:buFont typeface="Montserrat"/>
              <a:buChar char="●"/>
            </a:pPr>
            <a:r>
              <a:rPr lang="en-US">
                <a:solidFill>
                  <a:srgbClr val="000000"/>
                </a:solidFill>
                <a:latin typeface="Montserrat"/>
                <a:ea typeface="Montserrat"/>
                <a:cs typeface="Montserrat"/>
                <a:sym typeface="Montserrat"/>
              </a:rPr>
              <a:t>Clean work area</a:t>
            </a:r>
            <a:endParaRPr/>
          </a:p>
          <a:p>
            <a:pPr indent="-342900" lvl="0" marL="457200" rtl="0" algn="l">
              <a:lnSpc>
                <a:spcPct val="100000"/>
              </a:lnSpc>
              <a:spcBef>
                <a:spcPts val="0"/>
              </a:spcBef>
              <a:spcAft>
                <a:spcPts val="0"/>
              </a:spcAft>
              <a:buSzPts val="1800"/>
              <a:buFont typeface="Montserrat"/>
              <a:buChar char="●"/>
            </a:pPr>
            <a:r>
              <a:rPr lang="en-US">
                <a:solidFill>
                  <a:srgbClr val="000000"/>
                </a:solidFill>
                <a:latin typeface="Montserrat"/>
                <a:ea typeface="Montserrat"/>
                <a:cs typeface="Montserrat"/>
                <a:sym typeface="Montserrat"/>
              </a:rPr>
              <a:t>Discard used chips and cartridges</a:t>
            </a:r>
            <a:endParaRPr/>
          </a:p>
          <a:p>
            <a:pPr indent="0" lvl="0" marL="0" rtl="0" algn="l">
              <a:lnSpc>
                <a:spcPct val="100000"/>
              </a:lnSpc>
              <a:spcBef>
                <a:spcPts val="0"/>
              </a:spcBef>
              <a:spcAft>
                <a:spcPts val="0"/>
              </a:spcAft>
              <a:buSzPts val="2000"/>
              <a:buNone/>
            </a:pPr>
            <a:r>
              <a:t/>
            </a:r>
            <a:endParaRPr sz="1800">
              <a:solidFill>
                <a:schemeClr val="dk1"/>
              </a:solidFill>
              <a:latin typeface="Montserrat"/>
              <a:ea typeface="Montserrat"/>
              <a:cs typeface="Montserrat"/>
              <a:sym typeface="Montserrat"/>
            </a:endParaRPr>
          </a:p>
        </p:txBody>
      </p:sp>
      <p:sp>
        <p:nvSpPr>
          <p:cNvPr id="903" name="Google Shape;903;p108"/>
          <p:cNvSpPr txBox="1"/>
          <p:nvPr>
            <p:ph idx="2" type="body"/>
          </p:nvPr>
        </p:nvSpPr>
        <p:spPr>
          <a:xfrm>
            <a:off x="2666667" y="966787"/>
            <a:ext cx="2992001" cy="322421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sz="1800">
                <a:solidFill>
                  <a:schemeClr val="dk1"/>
                </a:solidFill>
                <a:latin typeface="Montserrat"/>
                <a:ea typeface="Montserrat"/>
                <a:cs typeface="Montserrat"/>
                <a:sym typeface="Montserrat"/>
              </a:rPr>
              <a:t>Monthly maintenance</a:t>
            </a:r>
            <a:endParaRPr/>
          </a:p>
          <a:p>
            <a:pPr indent="-342900" lvl="0" marL="457200" marR="0" rtl="0" algn="l">
              <a:lnSpc>
                <a:spcPct val="100000"/>
              </a:lnSpc>
              <a:spcBef>
                <a:spcPts val="0"/>
              </a:spcBef>
              <a:spcAft>
                <a:spcPts val="0"/>
              </a:spcAft>
              <a:buSzPts val="1800"/>
              <a:buChar char="●"/>
            </a:pPr>
            <a:r>
              <a:rPr b="0" i="0" lang="en-US" sz="1800" u="none" strike="noStrike">
                <a:solidFill>
                  <a:srgbClr val="000000"/>
                </a:solidFill>
                <a:latin typeface="Montserrat"/>
                <a:ea typeface="Montserrat"/>
                <a:cs typeface="Montserrat"/>
                <a:sym typeface="Montserrat"/>
              </a:rPr>
              <a:t>Disinfect instrument surfaces</a:t>
            </a:r>
            <a:endParaRPr b="0" i="0" sz="1800" u="none" strike="noStrike">
              <a:latin typeface="Arial"/>
              <a:ea typeface="Arial"/>
              <a:cs typeface="Arial"/>
              <a:sym typeface="Arial"/>
            </a:endParaRPr>
          </a:p>
          <a:p>
            <a:pPr indent="-342900" lvl="0" marL="457200" marR="0" rtl="0" algn="l">
              <a:lnSpc>
                <a:spcPct val="100000"/>
              </a:lnSpc>
              <a:spcBef>
                <a:spcPts val="0"/>
              </a:spcBef>
              <a:spcAft>
                <a:spcPts val="0"/>
              </a:spcAft>
              <a:buSzPts val="1800"/>
              <a:buChar char="●"/>
            </a:pPr>
            <a:r>
              <a:rPr b="0" i="0" lang="en-US" sz="1800" u="none" strike="noStrike">
                <a:solidFill>
                  <a:srgbClr val="000000"/>
                </a:solidFill>
                <a:latin typeface="Montserrat"/>
                <a:ea typeface="Montserrat"/>
                <a:cs typeface="Montserrat"/>
                <a:sym typeface="Montserrat"/>
              </a:rPr>
              <a:t>Clean Truelab bays</a:t>
            </a:r>
            <a:endParaRPr b="0" i="0" sz="1800" u="none" strike="noStrike">
              <a:latin typeface="Arial"/>
              <a:ea typeface="Arial"/>
              <a:cs typeface="Arial"/>
              <a:sym typeface="Arial"/>
            </a:endParaRPr>
          </a:p>
          <a:p>
            <a:pPr indent="-342900" lvl="0" marL="457200" marR="0" rtl="0" algn="l">
              <a:lnSpc>
                <a:spcPct val="100000"/>
              </a:lnSpc>
              <a:spcBef>
                <a:spcPts val="0"/>
              </a:spcBef>
              <a:spcAft>
                <a:spcPts val="0"/>
              </a:spcAft>
              <a:buSzPts val="1800"/>
              <a:buChar char="●"/>
            </a:pPr>
            <a:r>
              <a:rPr b="0" i="0" lang="en-US" sz="1800" u="none" strike="noStrike">
                <a:solidFill>
                  <a:srgbClr val="000000"/>
                </a:solidFill>
                <a:latin typeface="Montserrat"/>
                <a:ea typeface="Montserrat"/>
                <a:cs typeface="Montserrat"/>
                <a:sym typeface="Montserrat"/>
              </a:rPr>
              <a:t>Temperature calibration</a:t>
            </a:r>
            <a:endParaRPr b="0" i="0" sz="1800" u="none" strike="noStrike">
              <a:latin typeface="Arial"/>
              <a:ea typeface="Arial"/>
              <a:cs typeface="Arial"/>
              <a:sym typeface="Arial"/>
            </a:endParaRPr>
          </a:p>
          <a:p>
            <a:pPr indent="-342900" lvl="0" marL="457200" marR="0" rtl="0" algn="l">
              <a:lnSpc>
                <a:spcPct val="100000"/>
              </a:lnSpc>
              <a:spcBef>
                <a:spcPts val="0"/>
              </a:spcBef>
              <a:spcAft>
                <a:spcPts val="0"/>
              </a:spcAft>
              <a:buSzPts val="1800"/>
              <a:buChar char="●"/>
            </a:pPr>
            <a:r>
              <a:rPr b="0" i="0" lang="en-US" sz="1800" u="none" strike="noStrike">
                <a:solidFill>
                  <a:srgbClr val="000000"/>
                </a:solidFill>
                <a:latin typeface="Montserrat"/>
                <a:ea typeface="Montserrat"/>
                <a:cs typeface="Montserrat"/>
                <a:sym typeface="Montserrat"/>
              </a:rPr>
              <a:t>Verification of the fixed 6µl pipette</a:t>
            </a:r>
            <a:endParaRPr b="0" i="0" sz="1800" u="none" strike="noStrike">
              <a:latin typeface="Arial"/>
              <a:ea typeface="Arial"/>
              <a:cs typeface="Arial"/>
              <a:sym typeface="Arial"/>
            </a:endParaRPr>
          </a:p>
        </p:txBody>
      </p:sp>
      <p:sp>
        <p:nvSpPr>
          <p:cNvPr id="904" name="Google Shape;904;p108"/>
          <p:cNvSpPr txBox="1"/>
          <p:nvPr>
            <p:ph idx="3" type="body"/>
          </p:nvPr>
        </p:nvSpPr>
        <p:spPr>
          <a:xfrm>
            <a:off x="5790290" y="959643"/>
            <a:ext cx="3042009" cy="322421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sz="1800">
                <a:solidFill>
                  <a:schemeClr val="dk1"/>
                </a:solidFill>
                <a:latin typeface="Montserrat"/>
                <a:ea typeface="Montserrat"/>
                <a:cs typeface="Montserrat"/>
                <a:sym typeface="Montserrat"/>
              </a:rPr>
              <a:t>As necessary</a:t>
            </a:r>
            <a:endParaRPr/>
          </a:p>
          <a:p>
            <a:pPr indent="-342900" lvl="0" marL="457200" rtl="0" algn="l">
              <a:lnSpc>
                <a:spcPct val="100000"/>
              </a:lnSpc>
              <a:spcBef>
                <a:spcPts val="0"/>
              </a:spcBef>
              <a:spcAft>
                <a:spcPts val="0"/>
              </a:spcAft>
              <a:buSzPts val="1800"/>
              <a:buChar char="●"/>
            </a:pPr>
            <a:r>
              <a:rPr lang="en-US">
                <a:solidFill>
                  <a:srgbClr val="000000"/>
                </a:solidFill>
                <a:latin typeface="Montserrat"/>
                <a:ea typeface="Montserrat"/>
                <a:cs typeface="Montserrat"/>
                <a:sym typeface="Montserrat"/>
              </a:rPr>
              <a:t>Flush protocol for the Trueprep instrument</a:t>
            </a:r>
            <a:endParaRPr/>
          </a:p>
          <a:p>
            <a:pPr indent="-342900" lvl="0" marL="457200" rtl="0" algn="l">
              <a:lnSpc>
                <a:spcPct val="100000"/>
              </a:lnSpc>
              <a:spcBef>
                <a:spcPts val="0"/>
              </a:spcBef>
              <a:spcAft>
                <a:spcPts val="0"/>
              </a:spcAft>
              <a:buSzPts val="1800"/>
              <a:buChar char="●"/>
            </a:pPr>
            <a:r>
              <a:rPr lang="en-US">
                <a:solidFill>
                  <a:srgbClr val="000000"/>
                </a:solidFill>
                <a:latin typeface="Montserrat"/>
                <a:ea typeface="Montserrat"/>
                <a:cs typeface="Montserrat"/>
                <a:sym typeface="Montserrat"/>
              </a:rPr>
              <a:t>Spillage tray or linear motion guide tray replacement</a:t>
            </a:r>
            <a:endParaRPr/>
          </a:p>
          <a:p>
            <a:pPr indent="-342900" lvl="0" marL="457200" rtl="0" algn="l">
              <a:lnSpc>
                <a:spcPct val="100000"/>
              </a:lnSpc>
              <a:spcBef>
                <a:spcPts val="0"/>
              </a:spcBef>
              <a:spcAft>
                <a:spcPts val="0"/>
              </a:spcAft>
              <a:buSzPts val="1800"/>
              <a:buChar char="●"/>
            </a:pPr>
            <a:r>
              <a:rPr lang="en-US">
                <a:solidFill>
                  <a:srgbClr val="000000"/>
                </a:solidFill>
                <a:latin typeface="Montserrat"/>
                <a:ea typeface="Montserrat"/>
                <a:cs typeface="Montserrat"/>
                <a:sym typeface="Montserrat"/>
              </a:rPr>
              <a:t>Slider glass replacement -indicate bay</a:t>
            </a:r>
            <a:endParaRPr/>
          </a:p>
          <a:p>
            <a:pPr indent="-228600" lvl="0" marL="457200" rtl="0" algn="l">
              <a:lnSpc>
                <a:spcPct val="100000"/>
              </a:lnSpc>
              <a:spcBef>
                <a:spcPts val="0"/>
              </a:spcBef>
              <a:spcAft>
                <a:spcPts val="0"/>
              </a:spcAft>
              <a:buSzPts val="1800"/>
              <a:buNone/>
            </a:pPr>
            <a:r>
              <a:t/>
            </a:r>
            <a:endParaRPr/>
          </a:p>
        </p:txBody>
      </p:sp>
      <p:sp>
        <p:nvSpPr>
          <p:cNvPr id="905" name="Google Shape;905;p108"/>
          <p:cNvSpPr/>
          <p:nvPr/>
        </p:nvSpPr>
        <p:spPr>
          <a:xfrm>
            <a:off x="117560" y="3357711"/>
            <a:ext cx="2583402" cy="1275834"/>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An example of a Preventive Maintenance Log can be found in Annex 4 of the </a:t>
            </a:r>
            <a:r>
              <a:rPr b="0" i="0" lang="en-US" sz="1400" u="sng" cap="none" strike="noStrike">
                <a:solidFill>
                  <a:schemeClr val="hlink"/>
                </a:solidFill>
                <a:latin typeface="Montserrat"/>
                <a:ea typeface="Montserrat"/>
                <a:cs typeface="Montserrat"/>
                <a:sym typeface="Montserrat"/>
                <a:hlinkClick r:id="rId3"/>
              </a:rPr>
              <a:t>Truenat Implementation Guide</a:t>
            </a:r>
            <a:endParaRPr b="0" i="0" sz="14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09"/>
          <p:cNvSpPr txBox="1"/>
          <p:nvPr>
            <p:ph type="title"/>
          </p:nvPr>
        </p:nvSpPr>
        <p:spPr>
          <a:xfrm>
            <a:off x="311700" y="273572"/>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lang="en-US"/>
              <a:t>ACTIVITY –PREVENTIVE MAITENANCE</a:t>
            </a:r>
            <a:endParaRPr/>
          </a:p>
        </p:txBody>
      </p:sp>
      <p:pic>
        <p:nvPicPr>
          <p:cNvPr descr="Boardroom outline" id="911" name="Google Shape;911;p109"/>
          <p:cNvPicPr preferRelativeResize="0"/>
          <p:nvPr>
            <p:ph idx="2" type="pic"/>
          </p:nvPr>
        </p:nvPicPr>
        <p:blipFill rotWithShape="1">
          <a:blip r:embed="rId3">
            <a:alphaModFix/>
          </a:blip>
          <a:srcRect b="6015" l="0" r="0" t="6015"/>
          <a:stretch/>
        </p:blipFill>
        <p:spPr>
          <a:xfrm>
            <a:off x="5221288" y="1208088"/>
            <a:ext cx="3800475" cy="3343275"/>
          </a:xfrm>
          <a:prstGeom prst="rect">
            <a:avLst/>
          </a:prstGeom>
          <a:noFill/>
          <a:ln>
            <a:noFill/>
          </a:ln>
        </p:spPr>
      </p:pic>
      <p:sp>
        <p:nvSpPr>
          <p:cNvPr id="912" name="Google Shape;912;p109"/>
          <p:cNvSpPr txBox="1"/>
          <p:nvPr>
            <p:ph idx="1" type="body"/>
          </p:nvPr>
        </p:nvSpPr>
        <p:spPr>
          <a:xfrm>
            <a:off x="311150" y="1208088"/>
            <a:ext cx="4675188" cy="3343275"/>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600"/>
              </a:spcAft>
              <a:buSzPts val="1800"/>
              <a:buChar char="●"/>
            </a:pPr>
            <a:r>
              <a:rPr lang="en-US"/>
              <a:t>How would you carry out daily, monthly and as necessary preventive maintenance when performing tests with a Truelab platform?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10"/>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3600"/>
              <a:t>RECORDING TESTING ACTIVITIES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Recording Testing Activities</a:t>
            </a:r>
            <a:endParaRPr/>
          </a:p>
        </p:txBody>
      </p:sp>
      <p:sp>
        <p:nvSpPr>
          <p:cNvPr id="923" name="Google Shape;923;p111"/>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285750" lvl="0" marL="311150" rtl="0" algn="l">
              <a:lnSpc>
                <a:spcPct val="100000"/>
              </a:lnSpc>
              <a:spcBef>
                <a:spcPts val="0"/>
              </a:spcBef>
              <a:spcAft>
                <a:spcPts val="0"/>
              </a:spcAft>
              <a:buSzPts val="2000"/>
              <a:buFont typeface="Arial"/>
              <a:buChar char="•"/>
            </a:pPr>
            <a:r>
              <a:rPr lang="en-US"/>
              <a:t>May be necessary to make revisions to requisition forms (specimen examination request) for Truenat </a:t>
            </a:r>
            <a:endParaRPr/>
          </a:p>
          <a:p>
            <a:pPr indent="-285750" lvl="0" marL="311150" rtl="0" algn="l">
              <a:lnSpc>
                <a:spcPct val="100000"/>
              </a:lnSpc>
              <a:spcBef>
                <a:spcPts val="0"/>
              </a:spcBef>
              <a:spcAft>
                <a:spcPts val="0"/>
              </a:spcAft>
              <a:buSzPts val="2000"/>
              <a:buFont typeface="Arial"/>
              <a:buChar char="•"/>
            </a:pPr>
            <a:r>
              <a:rPr lang="en-US"/>
              <a:t>Laboratory and clinical registers may also need to be modified to record the results of Truenat tests</a:t>
            </a:r>
            <a:endParaRPr/>
          </a:p>
          <a:p>
            <a:pPr indent="-285750" lvl="1" marL="768350" rtl="0" algn="l">
              <a:lnSpc>
                <a:spcPct val="100000"/>
              </a:lnSpc>
              <a:spcBef>
                <a:spcPts val="0"/>
              </a:spcBef>
              <a:spcAft>
                <a:spcPts val="0"/>
              </a:spcAft>
              <a:buSzPts val="2000"/>
              <a:buFont typeface="Arial"/>
              <a:buChar char="•"/>
            </a:pPr>
            <a:r>
              <a:rPr lang="en-US"/>
              <a:t>Forms and registers being used for the Xpert MTB/RIF test may be suitable for use with the Truenat TB tests. </a:t>
            </a:r>
            <a:endParaRPr/>
          </a:p>
          <a:p>
            <a:pPr indent="-285750" lvl="2" marL="1225550" rtl="0" algn="l">
              <a:lnSpc>
                <a:spcPct val="100000"/>
              </a:lnSpc>
              <a:spcBef>
                <a:spcPts val="0"/>
              </a:spcBef>
              <a:spcAft>
                <a:spcPts val="0"/>
              </a:spcAft>
              <a:buSzPts val="2000"/>
              <a:buFont typeface="Arial"/>
              <a:buChar char="•"/>
            </a:pPr>
            <a:r>
              <a:rPr lang="en-US"/>
              <a:t>Truenat tests generate the same type of information as Xpert (e.g., MTB detected or not detected)</a:t>
            </a:r>
            <a:endParaRPr/>
          </a:p>
          <a:p>
            <a:pPr indent="-228600" lvl="0" marL="457200" rtl="0" algn="l">
              <a:lnSpc>
                <a:spcPct val="100000"/>
              </a:lnSpc>
              <a:spcBef>
                <a:spcPts val="0"/>
              </a:spcBef>
              <a:spcAft>
                <a:spcPts val="0"/>
              </a:spcAft>
              <a:buSzPts val="18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Recording Testing Activities</a:t>
            </a:r>
            <a:endParaRPr/>
          </a:p>
        </p:txBody>
      </p:sp>
      <p:sp>
        <p:nvSpPr>
          <p:cNvPr id="929" name="Google Shape;929;p112"/>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sz="1400">
                <a:highlight>
                  <a:srgbClr val="FFFF00"/>
                </a:highlight>
              </a:rPr>
              <a:t>**If lab request forms and registers, rejection logs, or other recording forms have already been developed – this is a placeholder for explaining them</a:t>
            </a:r>
            <a:endParaRPr/>
          </a:p>
          <a:p>
            <a:pPr indent="-228600" lvl="0" marL="457200" rtl="0" algn="l">
              <a:lnSpc>
                <a:spcPct val="100000"/>
              </a:lnSpc>
              <a:spcBef>
                <a:spcPts val="0"/>
              </a:spcBef>
              <a:spcAft>
                <a:spcPts val="0"/>
              </a:spcAft>
              <a:buSzPts val="1800"/>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3"/>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US" sz="3600"/>
              <a:t>WARRANTY</a:t>
            </a:r>
            <a:endParaRPr>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14"/>
          <p:cNvSpPr txBox="1"/>
          <p:nvPr>
            <p:ph idx="1" type="body"/>
          </p:nvPr>
        </p:nvSpPr>
        <p:spPr>
          <a:xfrm>
            <a:off x="705225" y="1166075"/>
            <a:ext cx="7429200" cy="3536100"/>
          </a:xfrm>
          <a:prstGeom prst="rect">
            <a:avLst/>
          </a:prstGeom>
          <a:noFill/>
          <a:ln>
            <a:noFill/>
          </a:ln>
        </p:spPr>
        <p:txBody>
          <a:bodyPr anchorCtr="0" anchor="t" bIns="91425" lIns="91425" spcFirstLastPara="1" rIns="91425" wrap="square" tIns="91425">
            <a:noAutofit/>
          </a:bodyPr>
          <a:lstStyle/>
          <a:p>
            <a:pPr indent="-214313" lvl="0" marL="214313" rtl="0" algn="l">
              <a:lnSpc>
                <a:spcPct val="100000"/>
              </a:lnSpc>
              <a:spcBef>
                <a:spcPts val="563"/>
              </a:spcBef>
              <a:spcAft>
                <a:spcPts val="0"/>
              </a:spcAft>
              <a:buSzPts val="1200"/>
              <a:buChar char="●"/>
            </a:pPr>
            <a:r>
              <a:rPr lang="en-US" sz="1350">
                <a:solidFill>
                  <a:srgbClr val="595959"/>
                </a:solidFill>
              </a:rPr>
              <a:t>To activate the warranty, the customer must fill and sign the installation report &amp; warranty certificate and return the slip to Molbio Diagnostics Private Limited</a:t>
            </a:r>
            <a:endParaRPr/>
          </a:p>
          <a:p>
            <a:pPr indent="-214313" lvl="0" marL="214313" rtl="0" algn="l">
              <a:lnSpc>
                <a:spcPct val="100000"/>
              </a:lnSpc>
              <a:spcBef>
                <a:spcPts val="563"/>
              </a:spcBef>
              <a:spcAft>
                <a:spcPts val="0"/>
              </a:spcAft>
              <a:buSzPts val="1200"/>
              <a:buChar char="●"/>
            </a:pPr>
            <a:r>
              <a:rPr lang="en-US" sz="1350">
                <a:solidFill>
                  <a:srgbClr val="595959"/>
                </a:solidFill>
              </a:rPr>
              <a:t>Molbio Diagnostics Private Limited, guarantees that all its instruments are free from manufacturing defects or faults.</a:t>
            </a:r>
            <a:endParaRPr/>
          </a:p>
          <a:p>
            <a:pPr indent="-214313" lvl="0" marL="214313" rtl="0" algn="l">
              <a:lnSpc>
                <a:spcPct val="100000"/>
              </a:lnSpc>
              <a:spcBef>
                <a:spcPts val="563"/>
              </a:spcBef>
              <a:spcAft>
                <a:spcPts val="0"/>
              </a:spcAft>
              <a:buSzPts val="1200"/>
              <a:buChar char="●"/>
            </a:pPr>
            <a:r>
              <a:rPr lang="en-US" sz="1350">
                <a:solidFill>
                  <a:srgbClr val="595959"/>
                </a:solidFill>
              </a:rPr>
              <a:t>Molbio undertakes repair or free of charge substitution/replacement of spare part which may be found to have manufacturing defects.</a:t>
            </a:r>
            <a:endParaRPr/>
          </a:p>
          <a:p>
            <a:pPr indent="-214313" lvl="0" marL="214313" rtl="0" algn="l">
              <a:lnSpc>
                <a:spcPct val="100000"/>
              </a:lnSpc>
              <a:spcBef>
                <a:spcPts val="563"/>
              </a:spcBef>
              <a:spcAft>
                <a:spcPts val="0"/>
              </a:spcAft>
              <a:buSzPts val="1200"/>
              <a:buChar char="●"/>
            </a:pPr>
            <a:r>
              <a:rPr lang="en-US" sz="1350">
                <a:solidFill>
                  <a:srgbClr val="595959"/>
                </a:solidFill>
              </a:rPr>
              <a:t>Repair and interventions carried out during the period of the warranty do not extend or renew the period of warranty.</a:t>
            </a:r>
            <a:endParaRPr/>
          </a:p>
          <a:p>
            <a:pPr indent="-214313" lvl="0" marL="214313" rtl="0" algn="l">
              <a:lnSpc>
                <a:spcPct val="100000"/>
              </a:lnSpc>
              <a:spcBef>
                <a:spcPts val="563"/>
              </a:spcBef>
              <a:spcAft>
                <a:spcPts val="0"/>
              </a:spcAft>
              <a:buSzPts val="1200"/>
              <a:buChar char="●"/>
            </a:pPr>
            <a:r>
              <a:rPr lang="en-US" sz="1350">
                <a:solidFill>
                  <a:srgbClr val="595959"/>
                </a:solidFill>
              </a:rPr>
              <a:t>The repairs of the instrument will be carried out onsite (except in case of major repairs where the instruments will have to be shipped to Molbio’s head-office or Country Partner’s location) by Molbio’s authorized engineer/country partner representatives only.</a:t>
            </a:r>
            <a:endParaRPr/>
          </a:p>
          <a:p>
            <a:pPr indent="-214313" lvl="0" marL="214313" rtl="0" algn="l">
              <a:lnSpc>
                <a:spcPct val="100000"/>
              </a:lnSpc>
              <a:spcBef>
                <a:spcPts val="563"/>
              </a:spcBef>
              <a:spcAft>
                <a:spcPts val="0"/>
              </a:spcAft>
              <a:buSzPts val="1200"/>
              <a:buChar char="●"/>
            </a:pPr>
            <a:r>
              <a:rPr lang="en-US" sz="1350">
                <a:solidFill>
                  <a:srgbClr val="595959"/>
                </a:solidFill>
              </a:rPr>
              <a:t>In the event Molbio is unable to repair the instruments onsite, it reserves the right to recall the instrument for repair at the head office/country partner locations if major/frequent problem has been observed in the instrument.</a:t>
            </a:r>
            <a:endParaRPr/>
          </a:p>
          <a:p>
            <a:pPr indent="-228594" lvl="0" marL="457189" rtl="0" algn="l">
              <a:lnSpc>
                <a:spcPct val="100000"/>
              </a:lnSpc>
              <a:spcBef>
                <a:spcPts val="600"/>
              </a:spcBef>
              <a:spcAft>
                <a:spcPts val="0"/>
              </a:spcAft>
              <a:buSzPts val="1200"/>
              <a:buNone/>
            </a:pPr>
            <a:r>
              <a:t/>
            </a:r>
            <a:endParaRPr/>
          </a:p>
        </p:txBody>
      </p:sp>
      <p:sp>
        <p:nvSpPr>
          <p:cNvPr id="940" name="Google Shape;940;p114"/>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WARRANTY CONDITION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2"/>
          <p:cNvSpPr txBox="1"/>
          <p:nvPr>
            <p:ph type="title"/>
          </p:nvPr>
        </p:nvSpPr>
        <p:spPr>
          <a:xfrm>
            <a:off x="1651650" y="3722750"/>
            <a:ext cx="5840700" cy="10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4800">
                <a:solidFill>
                  <a:schemeClr val="dk1"/>
                </a:solidFill>
              </a:rPr>
              <a:t>EQUIPMENT AND SUPPLIES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15"/>
          <p:cNvSpPr txBox="1"/>
          <p:nvPr>
            <p:ph idx="1" type="body"/>
          </p:nvPr>
        </p:nvSpPr>
        <p:spPr>
          <a:xfrm>
            <a:off x="705225" y="1166075"/>
            <a:ext cx="7880400" cy="382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lang="en-US"/>
              <a:t>The warranty shall be terminated at the end of the warranty period &amp; also in the following cases: </a:t>
            </a:r>
            <a:endParaRPr/>
          </a:p>
          <a:p>
            <a:pPr indent="-214313" lvl="0" marL="214313" rtl="0" algn="l">
              <a:lnSpc>
                <a:spcPct val="100000"/>
              </a:lnSpc>
              <a:spcBef>
                <a:spcPts val="600"/>
              </a:spcBef>
              <a:spcAft>
                <a:spcPts val="0"/>
              </a:spcAft>
              <a:buSzPts val="1200"/>
              <a:buChar char="●"/>
            </a:pPr>
            <a:r>
              <a:rPr lang="en-US"/>
              <a:t>Where attempts to make repairs or alterations have been made by unauthorized person &amp;/or with spare parts which are not originals.</a:t>
            </a:r>
            <a:endParaRPr/>
          </a:p>
          <a:p>
            <a:pPr indent="-214313" lvl="0" marL="214313" rtl="0" algn="l">
              <a:lnSpc>
                <a:spcPct val="100000"/>
              </a:lnSpc>
              <a:spcBef>
                <a:spcPts val="600"/>
              </a:spcBef>
              <a:spcAft>
                <a:spcPts val="0"/>
              </a:spcAft>
              <a:buSzPts val="1200"/>
              <a:buChar char="●"/>
            </a:pPr>
            <a:r>
              <a:rPr lang="en-US"/>
              <a:t>Alteration have been made to the serial number of the product on either the certificate or on the instrument.</a:t>
            </a:r>
            <a:endParaRPr/>
          </a:p>
          <a:p>
            <a:pPr indent="-214313" lvl="0" marL="214313" rtl="0" algn="l">
              <a:lnSpc>
                <a:spcPct val="100000"/>
              </a:lnSpc>
              <a:spcBef>
                <a:spcPts val="600"/>
              </a:spcBef>
              <a:spcAft>
                <a:spcPts val="0"/>
              </a:spcAft>
              <a:buSzPts val="1200"/>
              <a:buChar char="●"/>
            </a:pPr>
            <a:r>
              <a:rPr b="1" lang="en-US"/>
              <a:t>The instrument is transferred to a new location without following the appropriate processes as per Installation Qualification (IQ)/ Operational Qualification (OQ)/ Performance Qualification (PQ) or prior written approval from Molbio Diagnostics Private Limited or Molbio Country Partners</a:t>
            </a:r>
            <a:endParaRPr/>
          </a:p>
          <a:p>
            <a:pPr indent="-214313" lvl="1" marL="671501" rtl="0" algn="l">
              <a:lnSpc>
                <a:spcPct val="100000"/>
              </a:lnSpc>
              <a:spcBef>
                <a:spcPts val="600"/>
              </a:spcBef>
              <a:spcAft>
                <a:spcPts val="0"/>
              </a:spcAft>
              <a:buSzPts val="1200"/>
              <a:buChar char="○"/>
            </a:pPr>
            <a:r>
              <a:rPr b="1" lang="en-US"/>
              <a:t>In order to transfer an instrument to a new location without termination of the warranty, contact Molbio/Molbio local partners to inform them and take their assistance. Molbio/Molbio local partners will request that you confirm that the new site will conform with the pre-installation requisites (see next slide). The pre-installation requisites will need to be checked again once the transfer has taken place.</a:t>
            </a:r>
            <a:endParaRPr/>
          </a:p>
          <a:p>
            <a:pPr indent="-214313" lvl="1" marL="671501" rtl="0" algn="l">
              <a:lnSpc>
                <a:spcPct val="100000"/>
              </a:lnSpc>
              <a:spcBef>
                <a:spcPts val="600"/>
              </a:spcBef>
              <a:spcAft>
                <a:spcPts val="0"/>
              </a:spcAft>
              <a:buSzPts val="1200"/>
              <a:buChar char="○"/>
            </a:pPr>
            <a:r>
              <a:rPr b="1" lang="en-US"/>
              <a:t>This point about transferring to a new location does not apply to a situation when an end user has initially installed the instruments in a mobile vehicle that moves from place to place, and the instruments remain installed on the same bench in the mobile vehicle</a:t>
            </a:r>
            <a:endParaRPr/>
          </a:p>
        </p:txBody>
      </p:sp>
      <p:sp>
        <p:nvSpPr>
          <p:cNvPr id="946" name="Google Shape;946;p115"/>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TERMINATION OF WARRANTY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16"/>
          <p:cNvSpPr txBox="1"/>
          <p:nvPr>
            <p:ph idx="1" type="body"/>
          </p:nvPr>
        </p:nvSpPr>
        <p:spPr>
          <a:xfrm>
            <a:off x="396925" y="1275150"/>
            <a:ext cx="8571000" cy="362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lang="en-US" sz="1350"/>
              <a:t>Check for the following parameters with respect to location of installation:</a:t>
            </a:r>
            <a:endParaRPr sz="1350"/>
          </a:p>
          <a:p>
            <a:pPr indent="-266700" lvl="0" marL="257175" rtl="0" algn="l">
              <a:lnSpc>
                <a:spcPct val="100000"/>
              </a:lnSpc>
              <a:spcBef>
                <a:spcPts val="600"/>
              </a:spcBef>
              <a:spcAft>
                <a:spcPts val="0"/>
              </a:spcAft>
              <a:buSzPts val="1350"/>
              <a:buFont typeface="Arial"/>
              <a:buAutoNum type="arabicPeriod"/>
            </a:pPr>
            <a:r>
              <a:rPr lang="en-US" sz="1350"/>
              <a:t>Workstation should be positioned on the workplace/table/workbench in an upright position on flat and dry surface. </a:t>
            </a:r>
            <a:endParaRPr sz="1350"/>
          </a:p>
          <a:p>
            <a:pPr indent="-266700" lvl="0" marL="257175" rtl="0" algn="l">
              <a:lnSpc>
                <a:spcPct val="100000"/>
              </a:lnSpc>
              <a:spcBef>
                <a:spcPts val="600"/>
              </a:spcBef>
              <a:spcAft>
                <a:spcPts val="0"/>
              </a:spcAft>
              <a:buSzPts val="1350"/>
              <a:buFont typeface="Arial"/>
              <a:buAutoNum type="arabicPeriod"/>
            </a:pPr>
            <a:r>
              <a:rPr lang="en-US" sz="1350"/>
              <a:t>Installation site should be away from direct sunlight or any radiating or heating apparatus. </a:t>
            </a:r>
            <a:endParaRPr sz="1350"/>
          </a:p>
          <a:p>
            <a:pPr indent="-266700" lvl="0" marL="257175" rtl="0" algn="l">
              <a:lnSpc>
                <a:spcPct val="100000"/>
              </a:lnSpc>
              <a:spcBef>
                <a:spcPts val="600"/>
              </a:spcBef>
              <a:spcAft>
                <a:spcPts val="0"/>
              </a:spcAft>
              <a:buSzPts val="1350"/>
              <a:buFont typeface="Arial"/>
              <a:buAutoNum type="arabicPeriod"/>
            </a:pPr>
            <a:r>
              <a:rPr lang="en-US" sz="1350"/>
              <a:t>Installation area should be free of devices which may cause vibrations or electromagnetic interference. </a:t>
            </a:r>
            <a:endParaRPr sz="1350"/>
          </a:p>
          <a:p>
            <a:pPr indent="-266700" lvl="0" marL="257175" rtl="0" algn="l">
              <a:lnSpc>
                <a:spcPct val="100000"/>
              </a:lnSpc>
              <a:spcBef>
                <a:spcPts val="600"/>
              </a:spcBef>
              <a:spcAft>
                <a:spcPts val="0"/>
              </a:spcAft>
              <a:buSzPts val="1350"/>
              <a:buFont typeface="Arial"/>
              <a:buAutoNum type="arabicPeriod"/>
            </a:pPr>
            <a:r>
              <a:rPr lang="en-US" sz="1350"/>
              <a:t>Installation site should be free from any atmosphere of potentially explosive liquids, vapors and gas. </a:t>
            </a:r>
            <a:endParaRPr sz="1350"/>
          </a:p>
          <a:p>
            <a:pPr indent="-266700" lvl="0" marL="257175" rtl="0" algn="l">
              <a:lnSpc>
                <a:spcPct val="100000"/>
              </a:lnSpc>
              <a:spcBef>
                <a:spcPts val="600"/>
              </a:spcBef>
              <a:spcAft>
                <a:spcPts val="0"/>
              </a:spcAft>
              <a:buSzPts val="1350"/>
              <a:buFont typeface="Arial"/>
              <a:buAutoNum type="arabicPeriod"/>
            </a:pPr>
            <a:r>
              <a:rPr lang="en-US" sz="1350"/>
              <a:t>Room temperature should be between 15ºC and 40ºC. </a:t>
            </a:r>
            <a:endParaRPr sz="1350"/>
          </a:p>
          <a:p>
            <a:pPr indent="-266700" lvl="0" marL="257175" rtl="0" algn="l">
              <a:lnSpc>
                <a:spcPct val="100000"/>
              </a:lnSpc>
              <a:spcBef>
                <a:spcPts val="600"/>
              </a:spcBef>
              <a:spcAft>
                <a:spcPts val="0"/>
              </a:spcAft>
              <a:buSzPts val="1350"/>
              <a:buFont typeface="Arial"/>
              <a:buAutoNum type="arabicPeriod"/>
            </a:pPr>
            <a:r>
              <a:rPr lang="en-US" sz="1350"/>
              <a:t>Relative humidity (RH) should be between 10% - 80% (non-condensing). </a:t>
            </a:r>
            <a:endParaRPr sz="1350"/>
          </a:p>
          <a:p>
            <a:pPr indent="-266700" lvl="0" marL="257175" rtl="0" algn="l">
              <a:lnSpc>
                <a:spcPct val="100000"/>
              </a:lnSpc>
              <a:spcBef>
                <a:spcPts val="600"/>
              </a:spcBef>
              <a:spcAft>
                <a:spcPts val="0"/>
              </a:spcAft>
              <a:buSzPts val="1350"/>
              <a:buFont typeface="Arial"/>
              <a:buAutoNum type="arabicPeriod"/>
            </a:pPr>
            <a:r>
              <a:rPr lang="en-US" sz="1350"/>
              <a:t>Power Supply minimum requirement is 100 to 240V/5Amps AC for all the devices as AC to DC adapters which are provided along with the device for charging an Inbuilt Battery can function.</a:t>
            </a:r>
            <a:endParaRPr sz="1350"/>
          </a:p>
          <a:p>
            <a:pPr indent="0" lvl="0" marL="457200" rtl="0" algn="l">
              <a:lnSpc>
                <a:spcPct val="100000"/>
              </a:lnSpc>
              <a:spcBef>
                <a:spcPts val="600"/>
              </a:spcBef>
              <a:spcAft>
                <a:spcPts val="0"/>
              </a:spcAft>
              <a:buNone/>
            </a:pPr>
            <a:r>
              <a:t/>
            </a:r>
            <a:endParaRPr sz="1350"/>
          </a:p>
        </p:txBody>
      </p:sp>
      <p:sp>
        <p:nvSpPr>
          <p:cNvPr id="952" name="Google Shape;952;p116"/>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PRE-INSTALLATION REQUISITES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17"/>
          <p:cNvSpPr txBox="1"/>
          <p:nvPr>
            <p:ph idx="1" type="body"/>
          </p:nvPr>
        </p:nvSpPr>
        <p:spPr>
          <a:xfrm>
            <a:off x="705225" y="951748"/>
            <a:ext cx="8262600" cy="355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lang="en-US" sz="1350"/>
              <a:t>Check for the following parameters with respect to location of installation:</a:t>
            </a:r>
            <a:endParaRPr sz="1350"/>
          </a:p>
          <a:p>
            <a:pPr indent="-266700" lvl="0" marL="257175" rtl="0" algn="l">
              <a:lnSpc>
                <a:spcPct val="100000"/>
              </a:lnSpc>
              <a:spcBef>
                <a:spcPts val="600"/>
              </a:spcBef>
              <a:spcAft>
                <a:spcPts val="0"/>
              </a:spcAft>
              <a:buSzPts val="1350"/>
              <a:buFont typeface="Arial"/>
              <a:buAutoNum type="arabicPeriod"/>
            </a:pPr>
            <a:r>
              <a:rPr lang="en-US" sz="1350"/>
              <a:t>Check for Earthing Voltage which should be less than 5V</a:t>
            </a:r>
            <a:endParaRPr sz="1350"/>
          </a:p>
          <a:p>
            <a:pPr indent="-266700" lvl="0" marL="257175" rtl="0" algn="l">
              <a:lnSpc>
                <a:spcPct val="100000"/>
              </a:lnSpc>
              <a:spcBef>
                <a:spcPts val="600"/>
              </a:spcBef>
              <a:spcAft>
                <a:spcPts val="0"/>
              </a:spcAft>
              <a:buSzPts val="1350"/>
              <a:buFont typeface="Arial"/>
              <a:buAutoNum type="arabicPeriod"/>
            </a:pPr>
            <a:r>
              <a:rPr lang="en-US" sz="1350"/>
              <a:t>Dimensions of our Devices are as Follows:</a:t>
            </a:r>
            <a:endParaRPr sz="1350"/>
          </a:p>
          <a:p>
            <a:pPr indent="-266700" lvl="1" marL="714363" rtl="0" algn="l">
              <a:lnSpc>
                <a:spcPct val="100000"/>
              </a:lnSpc>
              <a:spcBef>
                <a:spcPts val="600"/>
              </a:spcBef>
              <a:spcAft>
                <a:spcPts val="0"/>
              </a:spcAft>
              <a:buSzPts val="1350"/>
              <a:buChar char="○"/>
            </a:pPr>
            <a:r>
              <a:rPr lang="en-US" sz="1350"/>
              <a:t>Trueprep Autov2: 215 mm x 235 mm x 115 mm</a:t>
            </a:r>
            <a:endParaRPr sz="1350"/>
          </a:p>
          <a:p>
            <a:pPr indent="-266700" lvl="1" marL="714363" rtl="0" algn="l">
              <a:lnSpc>
                <a:spcPct val="100000"/>
              </a:lnSpc>
              <a:spcBef>
                <a:spcPts val="600"/>
              </a:spcBef>
              <a:spcAft>
                <a:spcPts val="0"/>
              </a:spcAft>
              <a:buSzPts val="1350"/>
              <a:buChar char="○"/>
            </a:pPr>
            <a:r>
              <a:rPr lang="en-US" sz="1350"/>
              <a:t>Truelab Quattro: 400 mm x 242 mm x 159 mm</a:t>
            </a:r>
            <a:endParaRPr sz="1350"/>
          </a:p>
          <a:p>
            <a:pPr indent="-266700" lvl="1" marL="714363" rtl="0" algn="l">
              <a:lnSpc>
                <a:spcPct val="100000"/>
              </a:lnSpc>
              <a:spcBef>
                <a:spcPts val="600"/>
              </a:spcBef>
              <a:spcAft>
                <a:spcPts val="0"/>
              </a:spcAft>
              <a:buSzPts val="1350"/>
              <a:buChar char="○"/>
            </a:pPr>
            <a:r>
              <a:rPr lang="en-US" sz="1350"/>
              <a:t>Truelab Duo: 240 mm x 242 mm x 159 mm</a:t>
            </a:r>
            <a:endParaRPr sz="1350"/>
          </a:p>
          <a:p>
            <a:pPr indent="-266700" lvl="1" marL="714363" rtl="0" algn="l">
              <a:lnSpc>
                <a:spcPct val="100000"/>
              </a:lnSpc>
              <a:spcBef>
                <a:spcPts val="600"/>
              </a:spcBef>
              <a:spcAft>
                <a:spcPts val="0"/>
              </a:spcAft>
              <a:buSzPts val="1350"/>
              <a:buChar char="○"/>
            </a:pPr>
            <a:r>
              <a:rPr lang="en-US" sz="1350"/>
              <a:t>Truelab UnoDX: 248 mm x 185 mm x 112 mm</a:t>
            </a:r>
            <a:endParaRPr sz="1350"/>
          </a:p>
          <a:p>
            <a:pPr indent="-266700" lvl="0" marL="257175" rtl="0" algn="l">
              <a:lnSpc>
                <a:spcPct val="100000"/>
              </a:lnSpc>
              <a:spcBef>
                <a:spcPts val="600"/>
              </a:spcBef>
              <a:spcAft>
                <a:spcPts val="0"/>
              </a:spcAft>
              <a:buSzPts val="1350"/>
              <a:buFont typeface="Arial"/>
              <a:buAutoNum type="arabicPeriod"/>
            </a:pPr>
            <a:r>
              <a:rPr lang="en-US" sz="1350"/>
              <a:t>Table space requirement should be after taking other accessories like MicroTube stand, Cartridge stand, Thermal Printer (small Size) and MicroPipette (6uL) Stand also into consideration. Minimum table dimensions:</a:t>
            </a:r>
            <a:endParaRPr sz="1350"/>
          </a:p>
          <a:p>
            <a:pPr indent="-266700" lvl="1" marL="714363" rtl="0" algn="l">
              <a:lnSpc>
                <a:spcPct val="100000"/>
              </a:lnSpc>
              <a:spcBef>
                <a:spcPts val="600"/>
              </a:spcBef>
              <a:spcAft>
                <a:spcPts val="0"/>
              </a:spcAft>
              <a:buSzPts val="1350"/>
              <a:buChar char="○"/>
            </a:pPr>
            <a:r>
              <a:rPr lang="en-US" sz="1350"/>
              <a:t>Truelab Duo Workstation with Accessories: 118 cm X 60 cm</a:t>
            </a:r>
            <a:endParaRPr sz="1350"/>
          </a:p>
          <a:p>
            <a:pPr indent="-266700" lvl="1" marL="714363" rtl="0" algn="l">
              <a:lnSpc>
                <a:spcPct val="100000"/>
              </a:lnSpc>
              <a:spcBef>
                <a:spcPts val="600"/>
              </a:spcBef>
              <a:spcAft>
                <a:spcPts val="0"/>
              </a:spcAft>
              <a:buSzPts val="1350"/>
              <a:buChar char="○"/>
            </a:pPr>
            <a:r>
              <a:rPr lang="en-US" sz="1350"/>
              <a:t>Truelab Quattro Workstation with Accessories: 148 cm x 60 cm</a:t>
            </a:r>
            <a:endParaRPr sz="1350"/>
          </a:p>
        </p:txBody>
      </p:sp>
      <p:sp>
        <p:nvSpPr>
          <p:cNvPr id="958" name="Google Shape;958;p117"/>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PRE-INSTALLATION REQUISITES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18"/>
          <p:cNvSpPr txBox="1"/>
          <p:nvPr>
            <p:ph idx="1" type="body"/>
          </p:nvPr>
        </p:nvSpPr>
        <p:spPr>
          <a:xfrm>
            <a:off x="705225" y="1166075"/>
            <a:ext cx="7138500" cy="307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lang="en-US"/>
              <a:t>Validity and duration:</a:t>
            </a:r>
            <a:endParaRPr/>
          </a:p>
          <a:p>
            <a:pPr indent="-214313" lvl="0" marL="214313" rtl="0" algn="l">
              <a:lnSpc>
                <a:spcPct val="100000"/>
              </a:lnSpc>
              <a:spcBef>
                <a:spcPts val="600"/>
              </a:spcBef>
              <a:spcAft>
                <a:spcPts val="0"/>
              </a:spcAft>
              <a:buSzPts val="1200"/>
              <a:buChar char="●"/>
            </a:pPr>
            <a:r>
              <a:rPr lang="en-US"/>
              <a:t>This warranty shall be considered valid only on the condition that this certificate is accompanied by the installation report.</a:t>
            </a:r>
            <a:endParaRPr/>
          </a:p>
          <a:p>
            <a:pPr indent="-214313" lvl="0" marL="214313" rtl="0" algn="l">
              <a:lnSpc>
                <a:spcPct val="100000"/>
              </a:lnSpc>
              <a:spcBef>
                <a:spcPts val="600"/>
              </a:spcBef>
              <a:spcAft>
                <a:spcPts val="0"/>
              </a:spcAft>
              <a:buSzPts val="1200"/>
              <a:buChar char="●"/>
            </a:pPr>
            <a:r>
              <a:rPr lang="en-US"/>
              <a:t>The warranty is valid for a period of 12 months from the date of successful installation or 14 months from the date of invoice whichever is earlier.</a:t>
            </a:r>
            <a:endParaRPr b="1"/>
          </a:p>
          <a:p>
            <a:pPr indent="0" lvl="0" marL="0" rtl="0" algn="l">
              <a:lnSpc>
                <a:spcPct val="100000"/>
              </a:lnSpc>
              <a:spcBef>
                <a:spcPts val="600"/>
              </a:spcBef>
              <a:spcAft>
                <a:spcPts val="0"/>
              </a:spcAft>
              <a:buSzPts val="1200"/>
              <a:buNone/>
            </a:pPr>
            <a:r>
              <a:t/>
            </a:r>
            <a:endParaRPr/>
          </a:p>
          <a:p>
            <a:pPr indent="0" lvl="0" marL="0" rtl="0" algn="l">
              <a:lnSpc>
                <a:spcPct val="100000"/>
              </a:lnSpc>
              <a:spcBef>
                <a:spcPts val="600"/>
              </a:spcBef>
              <a:spcAft>
                <a:spcPts val="0"/>
              </a:spcAft>
              <a:buSzPts val="1200"/>
              <a:buNone/>
            </a:pPr>
            <a:r>
              <a:rPr lang="en-US"/>
              <a:t>The following damage &amp; faults are not covered under this warranty:</a:t>
            </a:r>
            <a:endParaRPr/>
          </a:p>
          <a:p>
            <a:pPr indent="-214313" lvl="0" marL="214313" rtl="0" algn="l">
              <a:lnSpc>
                <a:spcPct val="100000"/>
              </a:lnSpc>
              <a:spcBef>
                <a:spcPts val="600"/>
              </a:spcBef>
              <a:spcAft>
                <a:spcPts val="0"/>
              </a:spcAft>
              <a:buSzPts val="1200"/>
              <a:buChar char="●"/>
            </a:pPr>
            <a:r>
              <a:rPr lang="en-US"/>
              <a:t>Damage deriving &amp;/or originating from an insufficient or inadequate electric circuit or from the area where the instrument is set up &amp; used.</a:t>
            </a:r>
            <a:endParaRPr/>
          </a:p>
          <a:p>
            <a:pPr indent="-214313" lvl="0" marL="214313" rtl="0" algn="l">
              <a:lnSpc>
                <a:spcPct val="100000"/>
              </a:lnSpc>
              <a:spcBef>
                <a:spcPts val="600"/>
              </a:spcBef>
              <a:spcAft>
                <a:spcPts val="0"/>
              </a:spcAft>
              <a:buSzPts val="1200"/>
              <a:buChar char="●"/>
            </a:pPr>
            <a:r>
              <a:rPr lang="en-US"/>
              <a:t>Breakdowns caused by careless handling, imprudence, lack of expertise &amp; in any case caused by lack of skill or any degree of negligence on the part of the operator.</a:t>
            </a:r>
            <a:endParaRPr/>
          </a:p>
          <a:p>
            <a:pPr indent="-214313" lvl="0" marL="214313" rtl="0" algn="l">
              <a:lnSpc>
                <a:spcPct val="100000"/>
              </a:lnSpc>
              <a:spcBef>
                <a:spcPts val="600"/>
              </a:spcBef>
              <a:spcAft>
                <a:spcPts val="0"/>
              </a:spcAft>
              <a:buSzPts val="1200"/>
              <a:buChar char="●"/>
            </a:pPr>
            <a:r>
              <a:rPr lang="en-US"/>
              <a:t>Damage, defects &amp; faults deriving from unexpected events, accidents during transport by the purchaser, due to FORCE MAJEURE &amp; in any case, due to situation which can in no way be attributed to manufacturing &amp;/or material defects.</a:t>
            </a:r>
            <a:endParaRPr/>
          </a:p>
          <a:p>
            <a:pPr indent="-214313" lvl="0" marL="214313" rtl="0" algn="l">
              <a:lnSpc>
                <a:spcPct val="100000"/>
              </a:lnSpc>
              <a:spcBef>
                <a:spcPts val="600"/>
              </a:spcBef>
              <a:spcAft>
                <a:spcPts val="0"/>
              </a:spcAft>
              <a:buSzPts val="1200"/>
              <a:buChar char="●"/>
            </a:pPr>
            <a:r>
              <a:rPr lang="en-US"/>
              <a:t>Molbio shall accept no responsibility whatsoever for damage either directly or indirectly to persons or materials from the use of the instrument.</a:t>
            </a:r>
            <a:endParaRPr/>
          </a:p>
          <a:p>
            <a:pPr indent="0" lvl="0" marL="0" rtl="0" algn="l">
              <a:lnSpc>
                <a:spcPct val="100000"/>
              </a:lnSpc>
              <a:spcBef>
                <a:spcPts val="600"/>
              </a:spcBef>
              <a:spcAft>
                <a:spcPts val="0"/>
              </a:spcAft>
              <a:buSzPts val="1200"/>
              <a:buNone/>
            </a:pPr>
            <a:r>
              <a:t/>
            </a:r>
            <a:endParaRPr/>
          </a:p>
        </p:txBody>
      </p:sp>
      <p:sp>
        <p:nvSpPr>
          <p:cNvPr id="964" name="Google Shape;964;p118"/>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OTHER WARRANTY INFORMATION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19"/>
          <p:cNvSpPr txBox="1"/>
          <p:nvPr>
            <p:ph type="title"/>
          </p:nvPr>
        </p:nvSpPr>
        <p:spPr>
          <a:xfrm>
            <a:off x="1482462" y="-224740"/>
            <a:ext cx="2808000" cy="755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b="1" lang="en-US"/>
              <a:t>SUMMARY</a:t>
            </a:r>
            <a:endParaRPr b="1"/>
          </a:p>
        </p:txBody>
      </p:sp>
      <p:sp>
        <p:nvSpPr>
          <p:cNvPr id="970" name="Google Shape;970;p119"/>
          <p:cNvSpPr txBox="1"/>
          <p:nvPr>
            <p:ph idx="1" type="body"/>
          </p:nvPr>
        </p:nvSpPr>
        <p:spPr>
          <a:xfrm>
            <a:off x="69177" y="530960"/>
            <a:ext cx="5804288" cy="4271156"/>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lt1"/>
              </a:buClr>
              <a:buSzPts val="1600"/>
              <a:buChar char="●"/>
            </a:pPr>
            <a:r>
              <a:rPr lang="en-US">
                <a:latin typeface="Montserrat"/>
                <a:ea typeface="Montserrat"/>
                <a:cs typeface="Montserrat"/>
                <a:sym typeface="Montserrat"/>
              </a:rPr>
              <a:t>Truenat is a chip-based real-time polymerase chain reaction (PCR) test that involves four steps:</a:t>
            </a:r>
            <a:endParaRPr/>
          </a:p>
          <a:p>
            <a:pPr indent="-342900" lvl="1" marL="800100"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A liquefied lysed sputum specimen</a:t>
            </a:r>
            <a:endParaRPr/>
          </a:p>
          <a:p>
            <a:pPr indent="-342900" lvl="1" marL="800100"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Extracting DNA from the sample </a:t>
            </a:r>
            <a:endParaRPr/>
          </a:p>
          <a:p>
            <a:pPr indent="-342900" lvl="1" marL="800100"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Amplifying the extracted DNA</a:t>
            </a:r>
            <a:endParaRPr/>
          </a:p>
          <a:p>
            <a:pPr indent="-342900" lvl="1" marL="800100"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Testing the amplified DNA </a:t>
            </a:r>
            <a:endParaRPr/>
          </a:p>
          <a:p>
            <a:pPr indent="-330200" lvl="0" marL="457200" rtl="0" algn="l">
              <a:lnSpc>
                <a:spcPct val="100000"/>
              </a:lnSpc>
              <a:spcBef>
                <a:spcPts val="1200"/>
              </a:spcBef>
              <a:spcAft>
                <a:spcPts val="0"/>
              </a:spcAft>
              <a:buClr>
                <a:schemeClr val="lt1"/>
              </a:buClr>
              <a:buSzPts val="1600"/>
              <a:buChar char="●"/>
            </a:pPr>
            <a:r>
              <a:rPr lang="en-US">
                <a:latin typeface="Montserrat"/>
                <a:ea typeface="Montserrat"/>
                <a:cs typeface="Montserrat"/>
                <a:sym typeface="Montserrat"/>
              </a:rPr>
              <a:t>Three pieces of equipment are used for Truenat:</a:t>
            </a:r>
            <a:endParaRPr/>
          </a:p>
          <a:p>
            <a:pPr indent="-347663" lvl="1" marL="804863"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Trueprep</a:t>
            </a:r>
            <a:endParaRPr>
              <a:latin typeface="Montserrat"/>
              <a:ea typeface="Montserrat"/>
              <a:cs typeface="Montserrat"/>
              <a:sym typeface="Montserrat"/>
            </a:endParaRPr>
          </a:p>
          <a:p>
            <a:pPr indent="-347663" lvl="1" marL="804863"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Truelab (Uno, Duo, or Quattro)</a:t>
            </a:r>
            <a:endParaRPr/>
          </a:p>
          <a:p>
            <a:pPr indent="-347663" lvl="1" marL="804863" rtl="0" algn="l">
              <a:lnSpc>
                <a:spcPct val="100000"/>
              </a:lnSpc>
              <a:spcBef>
                <a:spcPts val="0"/>
              </a:spcBef>
              <a:spcAft>
                <a:spcPts val="0"/>
              </a:spcAft>
              <a:buSzPts val="1600"/>
              <a:buFont typeface="Arial"/>
              <a:buAutoNum type="arabicPeriod"/>
            </a:pPr>
            <a:r>
              <a:rPr lang="en-US">
                <a:latin typeface="Montserrat"/>
                <a:ea typeface="Montserrat"/>
                <a:cs typeface="Montserrat"/>
                <a:sym typeface="Montserrat"/>
              </a:rPr>
              <a:t>Optional microPCR printer</a:t>
            </a:r>
            <a:endParaRPr/>
          </a:p>
          <a:p>
            <a:pPr indent="-330200" lvl="0" marL="457200" rtl="0" algn="l">
              <a:lnSpc>
                <a:spcPct val="100000"/>
              </a:lnSpc>
              <a:spcBef>
                <a:spcPts val="1200"/>
              </a:spcBef>
              <a:spcAft>
                <a:spcPts val="0"/>
              </a:spcAft>
              <a:buSzPts val="1600"/>
              <a:buChar char="●"/>
            </a:pPr>
            <a:r>
              <a:rPr lang="en-US">
                <a:latin typeface="Montserrat"/>
                <a:ea typeface="Montserrat"/>
                <a:cs typeface="Montserrat"/>
                <a:sym typeface="Montserrat"/>
              </a:rPr>
              <a:t>Procedures for operating Truenat are summarized in an easy-to-follow job aid</a:t>
            </a:r>
            <a:endParaRPr/>
          </a:p>
          <a:p>
            <a:pPr indent="-330200" lvl="0" marL="457200" rtl="0" algn="l">
              <a:lnSpc>
                <a:spcPct val="100000"/>
              </a:lnSpc>
              <a:spcBef>
                <a:spcPts val="1200"/>
              </a:spcBef>
              <a:spcAft>
                <a:spcPts val="0"/>
              </a:spcAft>
              <a:buClr>
                <a:schemeClr val="lt1"/>
              </a:buClr>
              <a:buSzPts val="1600"/>
              <a:buChar char="●"/>
            </a:pPr>
            <a:r>
              <a:rPr lang="en-US">
                <a:latin typeface="Montserrat"/>
                <a:ea typeface="Montserrat"/>
                <a:cs typeface="Montserrat"/>
                <a:sym typeface="Montserrat"/>
              </a:rPr>
              <a:t>Truenat equipment requires minimal infrastructure and minimal preventive maintenance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Knowledge Check – Question 1</a:t>
            </a:r>
            <a:endParaRPr/>
          </a:p>
        </p:txBody>
      </p:sp>
      <p:sp>
        <p:nvSpPr>
          <p:cNvPr id="976" name="Google Shape;976;p120"/>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sz="1800">
                <a:solidFill>
                  <a:schemeClr val="dk1"/>
                </a:solidFill>
                <a:latin typeface="Montserrat"/>
                <a:ea typeface="Montserrat"/>
                <a:cs typeface="Montserrat"/>
                <a:sym typeface="Montserrat"/>
              </a:rPr>
              <a:t>1. </a:t>
            </a:r>
            <a:r>
              <a:rPr lang="en-US" sz="1800">
                <a:solidFill>
                  <a:schemeClr val="dk1"/>
                </a:solidFill>
                <a:latin typeface="Montserrat"/>
                <a:ea typeface="Montserrat"/>
                <a:cs typeface="Montserrat"/>
                <a:sym typeface="Montserrat"/>
              </a:rPr>
              <a:t>There are </a:t>
            </a:r>
            <a:r>
              <a:rPr b="1" lang="en-US" u="sng">
                <a:solidFill>
                  <a:schemeClr val="dk1"/>
                </a:solidFill>
                <a:latin typeface="Montserrat"/>
                <a:ea typeface="Montserrat"/>
                <a:cs typeface="Montserrat"/>
                <a:sym typeface="Montserrat"/>
              </a:rPr>
              <a:t>       </a:t>
            </a:r>
            <a:r>
              <a:rPr lang="en-US" sz="1800" u="sng">
                <a:solidFill>
                  <a:schemeClr val="dk1"/>
                </a:solidFill>
                <a:latin typeface="Montserrat"/>
                <a:ea typeface="Montserrat"/>
                <a:cs typeface="Montserrat"/>
                <a:sym typeface="Montserrat"/>
              </a:rPr>
              <a:t> </a:t>
            </a:r>
            <a:r>
              <a:rPr lang="en-US" sz="1800">
                <a:solidFill>
                  <a:schemeClr val="dk1"/>
                </a:solidFill>
                <a:latin typeface="Montserrat"/>
                <a:ea typeface="Montserrat"/>
                <a:cs typeface="Montserrat"/>
                <a:sym typeface="Montserrat"/>
              </a:rPr>
              <a:t> packets that include the reagents and consumables needed to run Truenat. What are they?</a:t>
            </a:r>
            <a:endParaRPr/>
          </a:p>
          <a:p>
            <a:pPr indent="0" lvl="0" marL="114300" rtl="0" algn="l">
              <a:lnSpc>
                <a:spcPct val="100000"/>
              </a:lnSpc>
              <a:spcBef>
                <a:spcPts val="0"/>
              </a:spcBef>
              <a:spcAft>
                <a:spcPts val="0"/>
              </a:spcAft>
              <a:buSzPts val="18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Knowledge Check – Question 2</a:t>
            </a:r>
            <a:endParaRPr/>
          </a:p>
        </p:txBody>
      </p:sp>
      <p:sp>
        <p:nvSpPr>
          <p:cNvPr id="982" name="Google Shape;982;p121"/>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2. </a:t>
            </a:r>
            <a:r>
              <a:rPr lang="en-US"/>
              <a:t>What are the three versions of the Truelab Real Time micro–PCR Analyzer? What is the difference between them?</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Knowledge Check – Question 3</a:t>
            </a:r>
            <a:endParaRPr/>
          </a:p>
        </p:txBody>
      </p:sp>
      <p:sp>
        <p:nvSpPr>
          <p:cNvPr id="988" name="Google Shape;988;p122"/>
          <p:cNvSpPr txBox="1"/>
          <p:nvPr>
            <p:ph idx="1" type="body"/>
          </p:nvPr>
        </p:nvSpPr>
        <p:spPr>
          <a:xfrm>
            <a:off x="311150" y="1206500"/>
            <a:ext cx="8521700" cy="3319463"/>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3. </a:t>
            </a:r>
            <a:r>
              <a:rPr lang="en-US"/>
              <a:t>What are the monthly maintenance requirements for Truelab and Trueprep equipment?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23"/>
          <p:cNvSpPr txBox="1"/>
          <p:nvPr>
            <p:ph type="title"/>
          </p:nvPr>
        </p:nvSpPr>
        <p:spPr>
          <a:xfrm>
            <a:off x="705222" y="445025"/>
            <a:ext cx="8111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THANK YOU</a:t>
            </a:r>
            <a:endParaRPr/>
          </a:p>
        </p:txBody>
      </p:sp>
      <p:pic>
        <p:nvPicPr>
          <p:cNvPr descr="Logo&#10;&#10;Description automatically generated" id="994" name="Google Shape;994;p123"/>
          <p:cNvPicPr preferRelativeResize="0"/>
          <p:nvPr/>
        </p:nvPicPr>
        <p:blipFill rotWithShape="1">
          <a:blip r:embed="rId3">
            <a:alphaModFix/>
          </a:blip>
          <a:srcRect b="0" l="0" r="0" t="0"/>
          <a:stretch/>
        </p:blipFill>
        <p:spPr>
          <a:xfrm>
            <a:off x="1351223" y="3580325"/>
            <a:ext cx="1934150" cy="576975"/>
          </a:xfrm>
          <a:prstGeom prst="rect">
            <a:avLst/>
          </a:prstGeom>
          <a:noFill/>
          <a:ln>
            <a:noFill/>
          </a:ln>
        </p:spPr>
      </p:pic>
      <p:pic>
        <p:nvPicPr>
          <p:cNvPr id="995" name="Google Shape;995;p123"/>
          <p:cNvPicPr preferRelativeResize="0"/>
          <p:nvPr/>
        </p:nvPicPr>
        <p:blipFill rotWithShape="1">
          <a:blip r:embed="rId4">
            <a:alphaModFix/>
          </a:blip>
          <a:srcRect b="0" l="0" r="0" t="0"/>
          <a:stretch/>
        </p:blipFill>
        <p:spPr>
          <a:xfrm>
            <a:off x="4100089" y="3680865"/>
            <a:ext cx="2029220" cy="375895"/>
          </a:xfrm>
          <a:prstGeom prst="rect">
            <a:avLst/>
          </a:prstGeom>
          <a:noFill/>
          <a:ln>
            <a:noFill/>
          </a:ln>
        </p:spPr>
      </p:pic>
      <p:pic>
        <p:nvPicPr>
          <p:cNvPr id="996" name="Google Shape;996;p123"/>
          <p:cNvPicPr preferRelativeResize="0"/>
          <p:nvPr/>
        </p:nvPicPr>
        <p:blipFill>
          <a:blip r:embed="rId5">
            <a:alphaModFix/>
          </a:blip>
          <a:stretch>
            <a:fillRect/>
          </a:stretch>
        </p:blipFill>
        <p:spPr>
          <a:xfrm>
            <a:off x="6844475" y="3463025"/>
            <a:ext cx="800238" cy="59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b="1" lang="en-US"/>
              <a:t>Equipment</a:t>
            </a:r>
            <a:endParaRPr/>
          </a:p>
        </p:txBody>
      </p:sp>
      <p:sp>
        <p:nvSpPr>
          <p:cNvPr id="399" name="Google Shape;399;p53"/>
          <p:cNvSpPr txBox="1"/>
          <p:nvPr>
            <p:ph idx="1" type="body"/>
          </p:nvPr>
        </p:nvSpPr>
        <p:spPr>
          <a:xfrm>
            <a:off x="311150" y="2150577"/>
            <a:ext cx="4368056" cy="2375386"/>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t>For automated extraction and amplification of DNA</a:t>
            </a:r>
            <a:endParaRPr/>
          </a:p>
        </p:txBody>
      </p:sp>
      <p:pic>
        <p:nvPicPr>
          <p:cNvPr descr="A picture containing text, projector&#10;&#10;Description automatically generated" id="400" name="Google Shape;400;p53"/>
          <p:cNvPicPr preferRelativeResize="0"/>
          <p:nvPr/>
        </p:nvPicPr>
        <p:blipFill rotWithShape="1">
          <a:blip r:embed="rId3">
            <a:alphaModFix/>
          </a:blip>
          <a:srcRect b="0" l="5615" r="52041" t="0"/>
          <a:stretch/>
        </p:blipFill>
        <p:spPr>
          <a:xfrm>
            <a:off x="5221288" y="1208089"/>
            <a:ext cx="3588183" cy="3156522"/>
          </a:xfrm>
          <a:prstGeom prst="rect">
            <a:avLst/>
          </a:prstGeom>
          <a:noFill/>
          <a:ln>
            <a:noFill/>
          </a:ln>
        </p:spPr>
      </p:pic>
      <p:sp>
        <p:nvSpPr>
          <p:cNvPr id="401" name="Google Shape;401;p53"/>
          <p:cNvSpPr txBox="1"/>
          <p:nvPr/>
        </p:nvSpPr>
        <p:spPr>
          <a:xfrm>
            <a:off x="409826" y="1122486"/>
            <a:ext cx="4712787"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Trueprep</a:t>
            </a:r>
            <a:r>
              <a:rPr b="1" baseline="30000" i="0" lang="en-US" sz="1800" u="none" cap="none" strike="noStrike">
                <a:solidFill>
                  <a:schemeClr val="accent1"/>
                </a:solidFill>
                <a:latin typeface="Montserrat"/>
                <a:ea typeface="Montserrat"/>
                <a:cs typeface="Montserrat"/>
                <a:sym typeface="Montserrat"/>
              </a:rPr>
              <a:t>®</a:t>
            </a:r>
            <a:r>
              <a:rPr b="1" i="0" lang="en-US" sz="1800" u="none" cap="none" strike="noStrike">
                <a:solidFill>
                  <a:schemeClr val="accent1"/>
                </a:solidFill>
                <a:latin typeface="Montserrat"/>
                <a:ea typeface="Montserrat"/>
                <a:cs typeface="Montserrat"/>
                <a:sym typeface="Montserrat"/>
              </a:rPr>
              <a:t> AUTO v2 Universal Cartridge Based Sample Prep Device (Trueprep)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latin typeface="Montserrat ExtraBold"/>
                <a:ea typeface="Montserrat ExtraBold"/>
                <a:cs typeface="Montserrat ExtraBold"/>
                <a:sym typeface="Montserrat ExtraBold"/>
              </a:rPr>
              <a:t>Equipment</a:t>
            </a:r>
            <a:endParaRPr/>
          </a:p>
        </p:txBody>
      </p:sp>
      <p:sp>
        <p:nvSpPr>
          <p:cNvPr id="407" name="Google Shape;407;p54"/>
          <p:cNvSpPr txBox="1"/>
          <p:nvPr>
            <p:ph idx="1" type="body"/>
          </p:nvPr>
        </p:nvSpPr>
        <p:spPr>
          <a:xfrm>
            <a:off x="62538" y="4054688"/>
            <a:ext cx="2446014" cy="417318"/>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b="1" lang="en-US"/>
              <a:t>Truelab</a:t>
            </a:r>
            <a:r>
              <a:rPr b="1" baseline="30000" lang="en-US"/>
              <a:t>® </a:t>
            </a:r>
            <a:r>
              <a:rPr b="1" lang="en-US"/>
              <a:t>Uno Dx</a:t>
            </a:r>
            <a:endParaRPr/>
          </a:p>
        </p:txBody>
      </p:sp>
      <p:sp>
        <p:nvSpPr>
          <p:cNvPr id="408" name="Google Shape;408;p54"/>
          <p:cNvSpPr txBox="1"/>
          <p:nvPr>
            <p:ph idx="4294967295" type="body"/>
          </p:nvPr>
        </p:nvSpPr>
        <p:spPr>
          <a:xfrm>
            <a:off x="452103" y="1589088"/>
            <a:ext cx="5425282" cy="787399"/>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Montserrat"/>
              <a:buChar char="●"/>
            </a:pPr>
            <a:r>
              <a:rPr lang="en-US"/>
              <a:t>For performing PCR</a:t>
            </a:r>
            <a:endParaRPr/>
          </a:p>
          <a:p>
            <a:pPr indent="-342900" lvl="0" marL="457200" rtl="0" algn="l">
              <a:lnSpc>
                <a:spcPct val="100000"/>
              </a:lnSpc>
              <a:spcBef>
                <a:spcPts val="0"/>
              </a:spcBef>
              <a:spcAft>
                <a:spcPts val="0"/>
              </a:spcAft>
              <a:buClr>
                <a:schemeClr val="dk1"/>
              </a:buClr>
              <a:buSzPts val="1800"/>
              <a:buFont typeface="Montserrat"/>
              <a:buChar char="●"/>
            </a:pPr>
            <a:r>
              <a:rPr lang="en-US"/>
              <a:t>Comes in three models:</a:t>
            </a:r>
            <a:endParaRPr/>
          </a:p>
        </p:txBody>
      </p:sp>
      <p:sp>
        <p:nvSpPr>
          <p:cNvPr id="409" name="Google Shape;409;p54"/>
          <p:cNvSpPr txBox="1"/>
          <p:nvPr>
            <p:ph idx="4294967295" type="body"/>
          </p:nvPr>
        </p:nvSpPr>
        <p:spPr>
          <a:xfrm>
            <a:off x="3389154" y="4054688"/>
            <a:ext cx="1999067" cy="417318"/>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b="1" lang="en-US"/>
              <a:t>Truelab</a:t>
            </a:r>
            <a:r>
              <a:rPr b="1" baseline="30000" lang="en-US"/>
              <a:t>® </a:t>
            </a:r>
            <a:r>
              <a:rPr b="1" lang="en-US"/>
              <a:t>Duo</a:t>
            </a:r>
            <a:endParaRPr/>
          </a:p>
        </p:txBody>
      </p:sp>
      <p:sp>
        <p:nvSpPr>
          <p:cNvPr id="410" name="Google Shape;410;p54"/>
          <p:cNvSpPr txBox="1"/>
          <p:nvPr>
            <p:ph idx="4294967295" type="body"/>
          </p:nvPr>
        </p:nvSpPr>
        <p:spPr>
          <a:xfrm>
            <a:off x="6403935" y="4054688"/>
            <a:ext cx="2404572" cy="44420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t>Truelab</a:t>
            </a:r>
            <a:r>
              <a:rPr b="1" baseline="30000" lang="en-US"/>
              <a:t>® </a:t>
            </a:r>
            <a:r>
              <a:rPr b="1" lang="en-US"/>
              <a:t>Quattro</a:t>
            </a:r>
            <a:endParaRPr/>
          </a:p>
        </p:txBody>
      </p:sp>
      <p:sp>
        <p:nvSpPr>
          <p:cNvPr id="411" name="Google Shape;411;p54"/>
          <p:cNvSpPr txBox="1"/>
          <p:nvPr>
            <p:ph idx="4294967295" type="body"/>
          </p:nvPr>
        </p:nvSpPr>
        <p:spPr>
          <a:xfrm>
            <a:off x="311700" y="1105588"/>
            <a:ext cx="5086413" cy="452438"/>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b="1" lang="en-US">
                <a:solidFill>
                  <a:schemeClr val="accent1"/>
                </a:solidFill>
              </a:rPr>
              <a:t>Truelab Real Time micro–PCR Analyzer</a:t>
            </a:r>
            <a:endParaRPr/>
          </a:p>
        </p:txBody>
      </p:sp>
      <p:pic>
        <p:nvPicPr>
          <p:cNvPr descr="A picture containing text, projector&#10;&#10;Description automatically generated" id="412" name="Google Shape;412;p54"/>
          <p:cNvPicPr preferRelativeResize="0"/>
          <p:nvPr>
            <p:ph idx="2" type="pic"/>
          </p:nvPr>
        </p:nvPicPr>
        <p:blipFill rotWithShape="1">
          <a:blip r:embed="rId3">
            <a:alphaModFix/>
          </a:blip>
          <a:srcRect b="724" l="51512" r="-15366" t="-728"/>
          <a:stretch/>
        </p:blipFill>
        <p:spPr>
          <a:xfrm>
            <a:off x="452103" y="2829138"/>
            <a:ext cx="2101850" cy="1225550"/>
          </a:xfrm>
          <a:prstGeom prst="rect">
            <a:avLst/>
          </a:prstGeom>
          <a:noFill/>
          <a:ln>
            <a:noFill/>
          </a:ln>
        </p:spPr>
      </p:pic>
      <p:pic>
        <p:nvPicPr>
          <p:cNvPr descr="A picture containing text, electronics&#10;&#10;Description automatically generated" id="413" name="Google Shape;413;p54"/>
          <p:cNvPicPr preferRelativeResize="0"/>
          <p:nvPr>
            <p:ph idx="3" type="pic"/>
          </p:nvPr>
        </p:nvPicPr>
        <p:blipFill rotWithShape="1">
          <a:blip r:embed="rId4">
            <a:alphaModFix/>
          </a:blip>
          <a:srcRect b="3949" l="46022" r="-3629" t="-3950"/>
          <a:stretch/>
        </p:blipFill>
        <p:spPr>
          <a:xfrm>
            <a:off x="3651295" y="2767013"/>
            <a:ext cx="1474787" cy="1225550"/>
          </a:xfrm>
          <a:prstGeom prst="rect">
            <a:avLst/>
          </a:prstGeom>
          <a:noFill/>
          <a:ln>
            <a:noFill/>
          </a:ln>
        </p:spPr>
      </p:pic>
      <p:pic>
        <p:nvPicPr>
          <p:cNvPr descr="A picture containing electronics, jack&#10;&#10;Description automatically generated" id="414" name="Google Shape;414;p54"/>
          <p:cNvPicPr preferRelativeResize="0"/>
          <p:nvPr>
            <p:ph idx="4" type="pic"/>
          </p:nvPr>
        </p:nvPicPr>
        <p:blipFill rotWithShape="1">
          <a:blip r:embed="rId5">
            <a:alphaModFix/>
          </a:blip>
          <a:srcRect b="13383" l="37134" r="0" t="18246"/>
          <a:stretch/>
        </p:blipFill>
        <p:spPr>
          <a:xfrm>
            <a:off x="6752940" y="2709527"/>
            <a:ext cx="1706562" cy="14415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